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7" r:id="rId2"/>
    <p:sldId id="478" r:id="rId3"/>
    <p:sldId id="289" r:id="rId4"/>
    <p:sldId id="494" r:id="rId5"/>
    <p:sldId id="499" r:id="rId6"/>
    <p:sldId id="495" r:id="rId7"/>
    <p:sldId id="500" r:id="rId8"/>
    <p:sldId id="501" r:id="rId9"/>
    <p:sldId id="498" r:id="rId10"/>
    <p:sldId id="306" r:id="rId11"/>
    <p:sldId id="471" r:id="rId12"/>
    <p:sldId id="476" r:id="rId13"/>
    <p:sldId id="295" r:id="rId14"/>
    <p:sldId id="467" r:id="rId15"/>
    <p:sldId id="502" r:id="rId16"/>
    <p:sldId id="506" r:id="rId17"/>
    <p:sldId id="505" r:id="rId18"/>
    <p:sldId id="488" r:id="rId19"/>
    <p:sldId id="489" r:id="rId20"/>
    <p:sldId id="483" r:id="rId21"/>
    <p:sldId id="491" r:id="rId22"/>
    <p:sldId id="485" r:id="rId23"/>
    <p:sldId id="486" r:id="rId24"/>
    <p:sldId id="496" r:id="rId25"/>
    <p:sldId id="303" r:id="rId26"/>
    <p:sldId id="304" r:id="rId27"/>
    <p:sldId id="305" r:id="rId28"/>
    <p:sldId id="507" r:id="rId29"/>
    <p:sldId id="508" r:id="rId30"/>
    <p:sldId id="509" r:id="rId31"/>
    <p:sldId id="474" r:id="rId32"/>
    <p:sldId id="514" r:id="rId33"/>
    <p:sldId id="513" r:id="rId34"/>
    <p:sldId id="511" r:id="rId35"/>
    <p:sldId id="512" r:id="rId36"/>
    <p:sldId id="516" r:id="rId37"/>
    <p:sldId id="518" r:id="rId38"/>
    <p:sldId id="308" r:id="rId39"/>
    <p:sldId id="517" r:id="rId40"/>
    <p:sldId id="490" r:id="rId41"/>
    <p:sldId id="515" r:id="rId42"/>
    <p:sldId id="492" r:id="rId43"/>
    <p:sldId id="493" r:id="rId44"/>
    <p:sldId id="497" r:id="rId45"/>
    <p:sldId id="482" r:id="rId46"/>
    <p:sldId id="29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63" autoAdjust="0"/>
    <p:restoredTop sz="74648" autoAdjust="0"/>
  </p:normalViewPr>
  <p:slideViewPr>
    <p:cSldViewPr snapToGrid="0">
      <p:cViewPr varScale="1">
        <p:scale>
          <a:sx n="83" d="100"/>
          <a:sy n="83" d="100"/>
        </p:scale>
        <p:origin x="-2256" y="-11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505667-C5F3-4619-91DC-21D474ECF1A5}"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8EBBE797-B237-4BB4-B562-25DBC2F5D8F1}">
      <dgm:prSet phldrT="[Text]" custT="1"/>
      <dgm:spPr/>
      <dgm:t>
        <a:bodyPr/>
        <a:lstStyle/>
        <a:p>
          <a:r>
            <a:rPr lang="en-US" sz="3900" dirty="0"/>
            <a:t>Benefit</a:t>
          </a:r>
          <a:br>
            <a:rPr lang="en-US" sz="3900" dirty="0"/>
          </a:br>
          <a:r>
            <a:rPr lang="en-US" sz="2800" dirty="0"/>
            <a:t>prevent </a:t>
          </a:r>
          <a:r>
            <a:rPr lang="en-US" sz="2800" dirty="0" smtClean="0"/>
            <a:t>PJI </a:t>
          </a:r>
          <a:r>
            <a:rPr lang="en-US" sz="2800" dirty="0"/>
            <a:t>infection</a:t>
          </a:r>
          <a:br>
            <a:rPr lang="en-US" sz="2800" dirty="0"/>
          </a:br>
          <a:r>
            <a:rPr lang="en-US" sz="2800" dirty="0"/>
            <a:t>perceived as “safe” drugs</a:t>
          </a:r>
        </a:p>
        <a:p>
          <a:r>
            <a:rPr lang="en-US" sz="2800" dirty="0"/>
            <a:t>“just-in-case” mentality</a:t>
          </a:r>
        </a:p>
      </dgm:t>
    </dgm:pt>
    <dgm:pt modelId="{F277599B-4EA3-4E65-B123-5F852655853F}" type="parTrans" cxnId="{5B62FB23-7EC7-45D7-A1FD-08903F2B831F}">
      <dgm:prSet/>
      <dgm:spPr/>
      <dgm:t>
        <a:bodyPr/>
        <a:lstStyle/>
        <a:p>
          <a:endParaRPr lang="en-US"/>
        </a:p>
      </dgm:t>
    </dgm:pt>
    <dgm:pt modelId="{CB88C7D5-63A7-4BCC-BF36-FD4FEECBCE84}" type="sibTrans" cxnId="{5B62FB23-7EC7-45D7-A1FD-08903F2B831F}">
      <dgm:prSet/>
      <dgm:spPr/>
      <dgm:t>
        <a:bodyPr/>
        <a:lstStyle/>
        <a:p>
          <a:endParaRPr lang="en-US"/>
        </a:p>
      </dgm:t>
    </dgm:pt>
    <dgm:pt modelId="{58D3D5F7-7DBA-41C9-924A-04B3EBC8CE05}">
      <dgm:prSet phldrT="[Text]" custT="1"/>
      <dgm:spPr/>
      <dgm:t>
        <a:bodyPr/>
        <a:lstStyle/>
        <a:p>
          <a:r>
            <a:rPr lang="en-US" sz="5500" dirty="0"/>
            <a:t>Risk</a:t>
          </a:r>
          <a:br>
            <a:rPr lang="en-US" sz="5500" dirty="0"/>
          </a:br>
          <a:r>
            <a:rPr lang="en-US" sz="2400" b="1" dirty="0"/>
            <a:t>1.  </a:t>
          </a:r>
          <a:r>
            <a:rPr lang="en-US" sz="2000" b="1" dirty="0"/>
            <a:t>C. difficile</a:t>
          </a:r>
          <a:r>
            <a:rPr lang="en-US" sz="1600" dirty="0"/>
            <a:t/>
          </a:r>
          <a:br>
            <a:rPr lang="en-US" sz="1600" dirty="0"/>
          </a:br>
          <a:r>
            <a:rPr lang="en-US" sz="1600" dirty="0"/>
            <a:t>Quality of life issues with recurrent </a:t>
          </a:r>
          <a:r>
            <a:rPr lang="en-US" sz="1600" dirty="0" err="1" smtClean="0"/>
            <a:t>Cdiff</a:t>
          </a:r>
          <a:endParaRPr lang="en-US" sz="1600" dirty="0" smtClean="0"/>
        </a:p>
        <a:p>
          <a:r>
            <a:rPr lang="en-US" sz="1600" dirty="0" smtClean="0"/>
            <a:t>Death </a:t>
          </a:r>
          <a:r>
            <a:rPr lang="en-US" sz="1600" dirty="0"/>
            <a:t>from </a:t>
          </a:r>
          <a:r>
            <a:rPr lang="en-US" sz="1600" dirty="0" err="1" smtClean="0"/>
            <a:t>Cdiff</a:t>
          </a:r>
          <a:endParaRPr lang="en-US" sz="1600" dirty="0"/>
        </a:p>
        <a:p>
          <a:r>
            <a:rPr lang="en-US" sz="2000" b="1" dirty="0"/>
            <a:t>2. Antibiotic resistance</a:t>
          </a:r>
          <a:br>
            <a:rPr lang="en-US" sz="2000" b="1" dirty="0"/>
          </a:br>
          <a:r>
            <a:rPr lang="en-US" sz="2000" b="1" dirty="0"/>
            <a:t>3. Adverse drug reaction</a:t>
          </a:r>
          <a:r>
            <a:rPr lang="en-US" sz="2000" dirty="0"/>
            <a:t/>
          </a:r>
          <a:br>
            <a:rPr lang="en-US" sz="2000" dirty="0"/>
          </a:br>
          <a:r>
            <a:rPr lang="en-US" sz="1800" dirty="0"/>
            <a:t>antibiotics ADR are #1 drug for ED visit</a:t>
          </a:r>
        </a:p>
      </dgm:t>
    </dgm:pt>
    <dgm:pt modelId="{4787FACA-96B5-4393-9CAF-ACB68C012687}" type="parTrans" cxnId="{D92DD323-9B39-4EA0-9293-45369C42469A}">
      <dgm:prSet/>
      <dgm:spPr/>
      <dgm:t>
        <a:bodyPr/>
        <a:lstStyle/>
        <a:p>
          <a:endParaRPr lang="en-US"/>
        </a:p>
      </dgm:t>
    </dgm:pt>
    <dgm:pt modelId="{5590FA2E-EC5E-40A3-817C-56082501D512}" type="sibTrans" cxnId="{D92DD323-9B39-4EA0-9293-45369C42469A}">
      <dgm:prSet/>
      <dgm:spPr/>
      <dgm:t>
        <a:bodyPr/>
        <a:lstStyle/>
        <a:p>
          <a:endParaRPr lang="en-US"/>
        </a:p>
      </dgm:t>
    </dgm:pt>
    <dgm:pt modelId="{59387F5F-F6CF-4628-83D0-06E974684BB6}" type="pres">
      <dgm:prSet presAssocID="{B0505667-C5F3-4619-91DC-21D474ECF1A5}" presName="compositeShape" presStyleCnt="0">
        <dgm:presLayoutVars>
          <dgm:chMax val="2"/>
          <dgm:dir/>
          <dgm:resizeHandles val="exact"/>
        </dgm:presLayoutVars>
      </dgm:prSet>
      <dgm:spPr/>
      <dgm:t>
        <a:bodyPr/>
        <a:lstStyle/>
        <a:p>
          <a:endParaRPr lang="en-US"/>
        </a:p>
      </dgm:t>
    </dgm:pt>
    <dgm:pt modelId="{54586522-2934-4418-94E7-81B0074F6647}" type="pres">
      <dgm:prSet presAssocID="{8EBBE797-B237-4BB4-B562-25DBC2F5D8F1}" presName="upArrow" presStyleLbl="node1" presStyleIdx="0" presStyleCnt="2"/>
      <dgm:spPr/>
    </dgm:pt>
    <dgm:pt modelId="{81CEE036-CA0E-471A-A771-46A79A2200C0}" type="pres">
      <dgm:prSet presAssocID="{8EBBE797-B237-4BB4-B562-25DBC2F5D8F1}" presName="upArrowText" presStyleLbl="revTx" presStyleIdx="0" presStyleCnt="2">
        <dgm:presLayoutVars>
          <dgm:chMax val="0"/>
          <dgm:bulletEnabled val="1"/>
        </dgm:presLayoutVars>
      </dgm:prSet>
      <dgm:spPr/>
      <dgm:t>
        <a:bodyPr/>
        <a:lstStyle/>
        <a:p>
          <a:endParaRPr lang="en-US"/>
        </a:p>
      </dgm:t>
    </dgm:pt>
    <dgm:pt modelId="{1D604063-B057-4A01-B5D2-AE3E993B72DA}" type="pres">
      <dgm:prSet presAssocID="{58D3D5F7-7DBA-41C9-924A-04B3EBC8CE05}" presName="downArrow" presStyleLbl="node1" presStyleIdx="1" presStyleCnt="2"/>
      <dgm:spPr/>
    </dgm:pt>
    <dgm:pt modelId="{66320336-ECF8-4461-AADE-6756683E071C}" type="pres">
      <dgm:prSet presAssocID="{58D3D5F7-7DBA-41C9-924A-04B3EBC8CE05}" presName="downArrowText" presStyleLbl="revTx" presStyleIdx="1" presStyleCnt="2">
        <dgm:presLayoutVars>
          <dgm:chMax val="0"/>
          <dgm:bulletEnabled val="1"/>
        </dgm:presLayoutVars>
      </dgm:prSet>
      <dgm:spPr/>
      <dgm:t>
        <a:bodyPr/>
        <a:lstStyle/>
        <a:p>
          <a:endParaRPr lang="en-US"/>
        </a:p>
      </dgm:t>
    </dgm:pt>
  </dgm:ptLst>
  <dgm:cxnLst>
    <dgm:cxn modelId="{62DA13B7-4FB3-4948-90CF-44FA0E5EFD9F}" type="presOf" srcId="{58D3D5F7-7DBA-41C9-924A-04B3EBC8CE05}" destId="{66320336-ECF8-4461-AADE-6756683E071C}" srcOrd="0" destOrd="0" presId="urn:microsoft.com/office/officeart/2005/8/layout/arrow4"/>
    <dgm:cxn modelId="{D92DD323-9B39-4EA0-9293-45369C42469A}" srcId="{B0505667-C5F3-4619-91DC-21D474ECF1A5}" destId="{58D3D5F7-7DBA-41C9-924A-04B3EBC8CE05}" srcOrd="1" destOrd="0" parTransId="{4787FACA-96B5-4393-9CAF-ACB68C012687}" sibTransId="{5590FA2E-EC5E-40A3-817C-56082501D512}"/>
    <dgm:cxn modelId="{5B62FB23-7EC7-45D7-A1FD-08903F2B831F}" srcId="{B0505667-C5F3-4619-91DC-21D474ECF1A5}" destId="{8EBBE797-B237-4BB4-B562-25DBC2F5D8F1}" srcOrd="0" destOrd="0" parTransId="{F277599B-4EA3-4E65-B123-5F852655853F}" sibTransId="{CB88C7D5-63A7-4BCC-BF36-FD4FEECBCE84}"/>
    <dgm:cxn modelId="{21377A83-6B63-D84A-A88E-8417A7CBC385}" type="presOf" srcId="{8EBBE797-B237-4BB4-B562-25DBC2F5D8F1}" destId="{81CEE036-CA0E-471A-A771-46A79A2200C0}" srcOrd="0" destOrd="0" presId="urn:microsoft.com/office/officeart/2005/8/layout/arrow4"/>
    <dgm:cxn modelId="{31274660-A951-F445-BA86-13BA65F1C540}" type="presOf" srcId="{B0505667-C5F3-4619-91DC-21D474ECF1A5}" destId="{59387F5F-F6CF-4628-83D0-06E974684BB6}" srcOrd="0" destOrd="0" presId="urn:microsoft.com/office/officeart/2005/8/layout/arrow4"/>
    <dgm:cxn modelId="{EDC1C63B-5F40-8A47-9F30-F30769764A4D}" type="presParOf" srcId="{59387F5F-F6CF-4628-83D0-06E974684BB6}" destId="{54586522-2934-4418-94E7-81B0074F6647}" srcOrd="0" destOrd="0" presId="urn:microsoft.com/office/officeart/2005/8/layout/arrow4"/>
    <dgm:cxn modelId="{4C327F7D-9AD6-FB44-81C0-8490049319B9}" type="presParOf" srcId="{59387F5F-F6CF-4628-83D0-06E974684BB6}" destId="{81CEE036-CA0E-471A-A771-46A79A2200C0}" srcOrd="1" destOrd="0" presId="urn:microsoft.com/office/officeart/2005/8/layout/arrow4"/>
    <dgm:cxn modelId="{E81235A1-2EC3-EB4A-964D-1088E7305E9C}" type="presParOf" srcId="{59387F5F-F6CF-4628-83D0-06E974684BB6}" destId="{1D604063-B057-4A01-B5D2-AE3E993B72DA}" srcOrd="2" destOrd="0" presId="urn:microsoft.com/office/officeart/2005/8/layout/arrow4"/>
    <dgm:cxn modelId="{F306B35A-F72F-6D45-B111-85CEE623FACB}" type="presParOf" srcId="{59387F5F-F6CF-4628-83D0-06E974684BB6}" destId="{66320336-ECF8-4461-AADE-6756683E071C}"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86522-2934-4418-94E7-81B0074F6647}">
      <dsp:nvSpPr>
        <dsp:cNvPr id="0" name=""/>
        <dsp:cNvSpPr/>
      </dsp:nvSpPr>
      <dsp:spPr>
        <a:xfrm>
          <a:off x="4769" y="0"/>
          <a:ext cx="2861971" cy="2334322"/>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CEE036-CA0E-471A-A771-46A79A2200C0}">
      <dsp:nvSpPr>
        <dsp:cNvPr id="0" name=""/>
        <dsp:cNvSpPr/>
      </dsp:nvSpPr>
      <dsp:spPr>
        <a:xfrm>
          <a:off x="2952600" y="0"/>
          <a:ext cx="4856678" cy="233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368" tIns="0" rIns="277368" bIns="277368" numCol="1" spcCol="1270" anchor="ctr" anchorCtr="0">
          <a:noAutofit/>
        </a:bodyPr>
        <a:lstStyle/>
        <a:p>
          <a:pPr lvl="0" algn="l" defTabSz="1733550">
            <a:lnSpc>
              <a:spcPct val="90000"/>
            </a:lnSpc>
            <a:spcBef>
              <a:spcPct val="0"/>
            </a:spcBef>
            <a:spcAft>
              <a:spcPct val="35000"/>
            </a:spcAft>
          </a:pPr>
          <a:r>
            <a:rPr lang="en-US" sz="3900" kern="1200" dirty="0"/>
            <a:t>Benefit</a:t>
          </a:r>
          <a:br>
            <a:rPr lang="en-US" sz="3900" kern="1200" dirty="0"/>
          </a:br>
          <a:r>
            <a:rPr lang="en-US" sz="2800" kern="1200" dirty="0"/>
            <a:t>prevent </a:t>
          </a:r>
          <a:r>
            <a:rPr lang="en-US" sz="2800" kern="1200" dirty="0" smtClean="0"/>
            <a:t>PJI </a:t>
          </a:r>
          <a:r>
            <a:rPr lang="en-US" sz="2800" kern="1200" dirty="0"/>
            <a:t>infection</a:t>
          </a:r>
          <a:br>
            <a:rPr lang="en-US" sz="2800" kern="1200" dirty="0"/>
          </a:br>
          <a:r>
            <a:rPr lang="en-US" sz="2800" kern="1200" dirty="0"/>
            <a:t>perceived as “safe” drugs</a:t>
          </a:r>
        </a:p>
        <a:p>
          <a:pPr lvl="0" algn="l" defTabSz="1733550">
            <a:lnSpc>
              <a:spcPct val="90000"/>
            </a:lnSpc>
            <a:spcBef>
              <a:spcPct val="0"/>
            </a:spcBef>
            <a:spcAft>
              <a:spcPct val="35000"/>
            </a:spcAft>
          </a:pPr>
          <a:r>
            <a:rPr lang="en-US" sz="2800" kern="1200" dirty="0"/>
            <a:t>“just-in-case” mentality</a:t>
          </a:r>
        </a:p>
      </dsp:txBody>
      <dsp:txXfrm>
        <a:off x="2952600" y="0"/>
        <a:ext cx="4856678" cy="2334322"/>
      </dsp:txXfrm>
    </dsp:sp>
    <dsp:sp modelId="{1D604063-B057-4A01-B5D2-AE3E993B72DA}">
      <dsp:nvSpPr>
        <dsp:cNvPr id="0" name=""/>
        <dsp:cNvSpPr/>
      </dsp:nvSpPr>
      <dsp:spPr>
        <a:xfrm>
          <a:off x="863361" y="2528848"/>
          <a:ext cx="2861971" cy="2334322"/>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320336-ECF8-4461-AADE-6756683E071C}">
      <dsp:nvSpPr>
        <dsp:cNvPr id="0" name=""/>
        <dsp:cNvSpPr/>
      </dsp:nvSpPr>
      <dsp:spPr>
        <a:xfrm>
          <a:off x="3811192" y="2528848"/>
          <a:ext cx="4856678" cy="233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160" tIns="0" rIns="391160" bIns="391160" numCol="1" spcCol="1270" anchor="ctr" anchorCtr="0">
          <a:noAutofit/>
        </a:bodyPr>
        <a:lstStyle/>
        <a:p>
          <a:pPr lvl="0" algn="l" defTabSz="2444750">
            <a:lnSpc>
              <a:spcPct val="90000"/>
            </a:lnSpc>
            <a:spcBef>
              <a:spcPct val="0"/>
            </a:spcBef>
            <a:spcAft>
              <a:spcPct val="35000"/>
            </a:spcAft>
          </a:pPr>
          <a:r>
            <a:rPr lang="en-US" sz="5500" kern="1200" dirty="0"/>
            <a:t>Risk</a:t>
          </a:r>
          <a:br>
            <a:rPr lang="en-US" sz="5500" kern="1200" dirty="0"/>
          </a:br>
          <a:r>
            <a:rPr lang="en-US" sz="2400" b="1" kern="1200" dirty="0"/>
            <a:t>1.  </a:t>
          </a:r>
          <a:r>
            <a:rPr lang="en-US" sz="2000" b="1" kern="1200" dirty="0"/>
            <a:t>C. difficile</a:t>
          </a:r>
          <a:r>
            <a:rPr lang="en-US" sz="1600" kern="1200" dirty="0"/>
            <a:t/>
          </a:r>
          <a:br>
            <a:rPr lang="en-US" sz="1600" kern="1200" dirty="0"/>
          </a:br>
          <a:r>
            <a:rPr lang="en-US" sz="1600" kern="1200" dirty="0"/>
            <a:t>Quality of life issues with recurrent </a:t>
          </a:r>
          <a:r>
            <a:rPr lang="en-US" sz="1600" kern="1200" dirty="0" err="1" smtClean="0"/>
            <a:t>Cdiff</a:t>
          </a:r>
          <a:endParaRPr lang="en-US" sz="1600" kern="1200" dirty="0" smtClean="0"/>
        </a:p>
        <a:p>
          <a:pPr lvl="0" algn="l" defTabSz="2444750">
            <a:lnSpc>
              <a:spcPct val="90000"/>
            </a:lnSpc>
            <a:spcBef>
              <a:spcPct val="0"/>
            </a:spcBef>
            <a:spcAft>
              <a:spcPct val="35000"/>
            </a:spcAft>
          </a:pPr>
          <a:r>
            <a:rPr lang="en-US" sz="1600" kern="1200" dirty="0" smtClean="0"/>
            <a:t>Death </a:t>
          </a:r>
          <a:r>
            <a:rPr lang="en-US" sz="1600" kern="1200" dirty="0"/>
            <a:t>from </a:t>
          </a:r>
          <a:r>
            <a:rPr lang="en-US" sz="1600" kern="1200" dirty="0" err="1" smtClean="0"/>
            <a:t>Cdiff</a:t>
          </a:r>
          <a:endParaRPr lang="en-US" sz="1600" kern="1200" dirty="0"/>
        </a:p>
        <a:p>
          <a:pPr lvl="0" algn="l" defTabSz="2444750">
            <a:lnSpc>
              <a:spcPct val="90000"/>
            </a:lnSpc>
            <a:spcBef>
              <a:spcPct val="0"/>
            </a:spcBef>
            <a:spcAft>
              <a:spcPct val="35000"/>
            </a:spcAft>
          </a:pPr>
          <a:r>
            <a:rPr lang="en-US" sz="2000" b="1" kern="1200" dirty="0"/>
            <a:t>2. Antibiotic resistance</a:t>
          </a:r>
          <a:br>
            <a:rPr lang="en-US" sz="2000" b="1" kern="1200" dirty="0"/>
          </a:br>
          <a:r>
            <a:rPr lang="en-US" sz="2000" b="1" kern="1200" dirty="0"/>
            <a:t>3. Adverse drug reaction</a:t>
          </a:r>
          <a:r>
            <a:rPr lang="en-US" sz="2000" kern="1200" dirty="0"/>
            <a:t/>
          </a:r>
          <a:br>
            <a:rPr lang="en-US" sz="2000" kern="1200" dirty="0"/>
          </a:br>
          <a:r>
            <a:rPr lang="en-US" sz="1800" kern="1200" dirty="0"/>
            <a:t>antibiotics ADR are #1 drug for ED visit</a:t>
          </a:r>
        </a:p>
      </dsp:txBody>
      <dsp:txXfrm>
        <a:off x="3811192" y="2528848"/>
        <a:ext cx="4856678" cy="2334322"/>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C3E9D1-88B8-4EC2-A9E2-FD46791A9AD1}" type="datetimeFigureOut">
              <a:rPr lang="en-US" smtClean="0"/>
              <a:t>2/23/20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F48B84-1A03-4743-AA71-EC0F178E9167}" type="slidenum">
              <a:rPr lang="en-US" smtClean="0"/>
              <a:t>‹#›</a:t>
            </a:fld>
            <a:endParaRPr lang="en-US"/>
          </a:p>
        </p:txBody>
      </p:sp>
    </p:spTree>
    <p:extLst>
      <p:ext uri="{BB962C8B-B14F-4D97-AF65-F5344CB8AC3E}">
        <p14:creationId xmlns:p14="http://schemas.microsoft.com/office/powerpoint/2010/main" val="1932039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D35DC-EB7A-4874-8750-6FDABF63814D}" type="datetimeFigureOut">
              <a:rPr lang="en-US" smtClean="0"/>
              <a:t>2/23/20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86203-5583-4AD8-8FB9-4526986C2B36}" type="slidenum">
              <a:rPr lang="en-US" smtClean="0"/>
              <a:t>‹#›</a:t>
            </a:fld>
            <a:endParaRPr lang="en-US"/>
          </a:p>
        </p:txBody>
      </p:sp>
    </p:spTree>
    <p:extLst>
      <p:ext uri="{BB962C8B-B14F-4D97-AF65-F5344CB8AC3E}">
        <p14:creationId xmlns:p14="http://schemas.microsoft.com/office/powerpoint/2010/main" val="217047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DG and JEM for 1 and 2</a:t>
            </a:r>
          </a:p>
        </p:txBody>
      </p:sp>
      <p:sp>
        <p:nvSpPr>
          <p:cNvPr id="4" name="Slide Number Placeholder 3"/>
          <p:cNvSpPr>
            <a:spLocks noGrp="1"/>
          </p:cNvSpPr>
          <p:nvPr>
            <p:ph type="sldNum" sz="quarter" idx="10"/>
          </p:nvPr>
        </p:nvSpPr>
        <p:spPr/>
        <p:txBody>
          <a:bodyPr/>
          <a:lstStyle/>
          <a:p>
            <a:fld id="{48D40A14-116C-4B70-81F7-CAE1DFD9F548}" type="slidenum">
              <a:rPr lang="en-US" smtClean="0"/>
              <a:t>2</a:t>
            </a:fld>
            <a:endParaRPr lang="en-US"/>
          </a:p>
        </p:txBody>
      </p:sp>
    </p:spTree>
    <p:extLst>
      <p:ext uri="{BB962C8B-B14F-4D97-AF65-F5344CB8AC3E}">
        <p14:creationId xmlns:p14="http://schemas.microsoft.com/office/powerpoint/2010/main" val="230246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40A14-116C-4B70-81F7-CAE1DFD9F548}" type="slidenum">
              <a:rPr lang="en-US" smtClean="0"/>
              <a:t>12</a:t>
            </a:fld>
            <a:endParaRPr lang="en-US"/>
          </a:p>
        </p:txBody>
      </p:sp>
    </p:spTree>
    <p:extLst>
      <p:ext uri="{BB962C8B-B14F-4D97-AF65-F5344CB8AC3E}">
        <p14:creationId xmlns:p14="http://schemas.microsoft.com/office/powerpoint/2010/main" val="67733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Handshake Stewardship </a:t>
            </a:r>
            <a:r>
              <a:rPr lang="en-US" b="1" dirty="0" smtClean="0"/>
              <a:t>does not use prior authorization</a:t>
            </a:r>
            <a:r>
              <a:rPr lang="en-US" dirty="0" smtClean="0"/>
              <a:t>, but rather, the ASP physician and pharmacist reviews all antimicrobials at 2 time points (24 and 48–72 hours) and then makes daily rounds. They meet and greet clinicians with a “perfect handshake” and then make their recommendation and intervention. </a:t>
            </a:r>
            <a:br>
              <a:rPr lang="en-US" dirty="0" smtClean="0"/>
            </a:br>
            <a:r>
              <a:rPr lang="en-US" dirty="0" smtClean="0"/>
              <a:t>A  23% sustained reduction in antibiotic use was observed post implementation year 5 (</a:t>
            </a:r>
            <a:r>
              <a:rPr lang="en-US" i="1" dirty="0" smtClean="0"/>
              <a:t>P</a:t>
            </a:r>
            <a:r>
              <a:rPr lang="en-US" dirty="0" smtClean="0"/>
              <a:t> &lt; .001). </a:t>
            </a:r>
          </a:p>
          <a:p>
            <a:endParaRPr lang="en-US" dirty="0"/>
          </a:p>
        </p:txBody>
      </p:sp>
      <p:sp>
        <p:nvSpPr>
          <p:cNvPr id="4" name="Slide Number Placeholder 3"/>
          <p:cNvSpPr>
            <a:spLocks noGrp="1"/>
          </p:cNvSpPr>
          <p:nvPr>
            <p:ph type="sldNum" sz="quarter" idx="10"/>
          </p:nvPr>
        </p:nvSpPr>
        <p:spPr/>
        <p:txBody>
          <a:bodyPr/>
          <a:lstStyle/>
          <a:p>
            <a:fld id="{21E86203-5583-4AD8-8FB9-4526986C2B36}" type="slidenum">
              <a:rPr lang="en-US" smtClean="0"/>
              <a:t>13</a:t>
            </a:fld>
            <a:endParaRPr lang="en-US"/>
          </a:p>
        </p:txBody>
      </p:sp>
    </p:spTree>
    <p:extLst>
      <p:ext uri="{BB962C8B-B14F-4D97-AF65-F5344CB8AC3E}">
        <p14:creationId xmlns:p14="http://schemas.microsoft.com/office/powerpoint/2010/main" val="323270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8F850A-2E12-404B-8C4A-8BD4FAAB244F}" type="slidenum">
              <a:rPr lang="en-US" smtClean="0"/>
              <a:t>16</a:t>
            </a:fld>
            <a:endParaRPr lang="en-US" dirty="0"/>
          </a:p>
        </p:txBody>
      </p:sp>
    </p:spTree>
    <p:extLst>
      <p:ext uri="{BB962C8B-B14F-4D97-AF65-F5344CB8AC3E}">
        <p14:creationId xmlns:p14="http://schemas.microsoft.com/office/powerpoint/2010/main" val="7908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do we become part of the solution to preserve the miracle drug called antibiotics? The answer is Antibiotic Stewardship. Stewardship is overseeing something worth protecting. We must ALL become stewards of antibiotics</a:t>
            </a:r>
          </a:p>
          <a:p>
            <a:endParaRPr lang="en-US" dirty="0"/>
          </a:p>
        </p:txBody>
      </p:sp>
      <p:sp>
        <p:nvSpPr>
          <p:cNvPr id="4" name="Slide Number Placeholder 3"/>
          <p:cNvSpPr>
            <a:spLocks noGrp="1"/>
          </p:cNvSpPr>
          <p:nvPr>
            <p:ph type="sldNum" sz="quarter" idx="10"/>
          </p:nvPr>
        </p:nvSpPr>
        <p:spPr/>
        <p:txBody>
          <a:bodyPr/>
          <a:lstStyle/>
          <a:p>
            <a:fld id="{945894CA-66E4-3F4D-A7C8-A9E40C143CA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4112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assessed 10%, 30%, 70%, and 100% reductions in antibiotic efficacy by comparison with effect sizes in</a:t>
            </a:r>
          </a:p>
          <a:p>
            <a:r>
              <a:rPr lang="en-US" sz="1200" b="0" i="0" u="none" strike="noStrike" kern="1200" baseline="0" dirty="0" err="1" smtClean="0">
                <a:solidFill>
                  <a:schemeClr val="tx1"/>
                </a:solidFill>
                <a:latin typeface="+mn-lt"/>
                <a:ea typeface="+mn-ea"/>
                <a:cs typeface="+mn-cs"/>
              </a:rPr>
              <a:t>randomised</a:t>
            </a:r>
            <a:r>
              <a:rPr lang="en-US" sz="1200" b="0" i="0" u="none" strike="noStrike" kern="1200" baseline="0" dirty="0" smtClean="0">
                <a:solidFill>
                  <a:schemeClr val="tx1"/>
                </a:solidFill>
                <a:latin typeface="+mn-lt"/>
                <a:ea typeface="+mn-ea"/>
                <a:cs typeface="+mn-cs"/>
              </a:rPr>
              <a:t> controlled trials done between 1968 and 2011.</a:t>
            </a:r>
            <a:endParaRPr lang="en-US" dirty="0"/>
          </a:p>
        </p:txBody>
      </p:sp>
      <p:sp>
        <p:nvSpPr>
          <p:cNvPr id="4" name="Slide Number Placeholder 3"/>
          <p:cNvSpPr>
            <a:spLocks noGrp="1"/>
          </p:cNvSpPr>
          <p:nvPr>
            <p:ph type="sldNum" sz="quarter" idx="10"/>
          </p:nvPr>
        </p:nvSpPr>
        <p:spPr/>
        <p:txBody>
          <a:bodyPr/>
          <a:lstStyle/>
          <a:p>
            <a:fld id="{48D40A14-116C-4B70-81F7-CAE1DFD9F548}" type="slidenum">
              <a:rPr lang="en-US" smtClean="0"/>
              <a:t>19</a:t>
            </a:fld>
            <a:endParaRPr lang="en-US"/>
          </a:p>
        </p:txBody>
      </p:sp>
    </p:spTree>
    <p:extLst>
      <p:ext uri="{BB962C8B-B14F-4D97-AF65-F5344CB8AC3E}">
        <p14:creationId xmlns:p14="http://schemas.microsoft.com/office/powerpoint/2010/main" val="62857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40A14-116C-4B70-81F7-CAE1DFD9F548}" type="slidenum">
              <a:rPr lang="en-US" smtClean="0"/>
              <a:t>20</a:t>
            </a:fld>
            <a:endParaRPr lang="en-US"/>
          </a:p>
        </p:txBody>
      </p:sp>
    </p:spTree>
    <p:extLst>
      <p:ext uri="{BB962C8B-B14F-4D97-AF65-F5344CB8AC3E}">
        <p14:creationId xmlns:p14="http://schemas.microsoft.com/office/powerpoint/2010/main" val="159801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40A14-116C-4B70-81F7-CAE1DFD9F548}" type="slidenum">
              <a:rPr lang="en-US" smtClean="0"/>
              <a:t>45</a:t>
            </a:fld>
            <a:endParaRPr lang="en-US"/>
          </a:p>
        </p:txBody>
      </p:sp>
    </p:spTree>
    <p:extLst>
      <p:ext uri="{BB962C8B-B14F-4D97-AF65-F5344CB8AC3E}">
        <p14:creationId xmlns:p14="http://schemas.microsoft.com/office/powerpoint/2010/main" val="68348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21319593"/>
      </p:ext>
    </p:extLst>
  </p:cSld>
  <p:clrMapOvr>
    <a:masterClrMapping/>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3000497"/>
      </p:ext>
    </p:extLst>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48978"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5659382"/>
      </p:ext>
    </p:extLst>
  </p:cSld>
  <p:clrMapOvr>
    <a:masterClrMapping/>
  </p:clrMapOvr>
  <p:transition xmlns:p14="http://schemas.microsoft.com/office/powerpoint/2010/mai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96089"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86311" y="1600201"/>
            <a:ext cx="5396089" cy="4525963"/>
          </a:xfrm>
          <a:prstGeom prst="rect">
            <a:avLst/>
          </a:prstGeom>
        </p:spPr>
        <p:txBody>
          <a:bodyPr/>
          <a:lstStyle/>
          <a:p>
            <a:pPr lvl="0"/>
            <a:endParaRPr lang="en-US" noProof="0"/>
          </a:p>
        </p:txBody>
      </p:sp>
    </p:spTree>
    <p:extLst>
      <p:ext uri="{BB962C8B-B14F-4D97-AF65-F5344CB8AC3E}">
        <p14:creationId xmlns:p14="http://schemas.microsoft.com/office/powerpoint/2010/main" val="4206651503"/>
      </p:ext>
    </p:extLst>
  </p:cSld>
  <p:clrMapOvr>
    <a:masterClrMapping/>
  </p:clrMapOvr>
  <p:transition xmlns:p14="http://schemas.microsoft.com/office/powerpoint/2010/mai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a:prstGeom prst="rect">
            <a:avLst/>
          </a:prstGeom>
        </p:spPr>
        <p:txBody>
          <a:bodyPr/>
          <a:lstStyle/>
          <a:p>
            <a:pPr lvl="0"/>
            <a:endParaRPr lang="en-US" noProof="0"/>
          </a:p>
        </p:txBody>
      </p:sp>
    </p:spTree>
    <p:extLst>
      <p:ext uri="{BB962C8B-B14F-4D97-AF65-F5344CB8AC3E}">
        <p14:creationId xmlns:p14="http://schemas.microsoft.com/office/powerpoint/2010/main" val="2899135926"/>
      </p:ext>
    </p:extLst>
  </p:cSld>
  <p:clrMapOvr>
    <a:masterClrMapping/>
  </p:clrMapOvr>
  <p:transition xmlns:p14="http://schemas.microsoft.com/office/powerpoint/2010/mai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96089"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311" y="1600201"/>
            <a:ext cx="5396089"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278063"/>
      </p:ext>
    </p:extLst>
  </p:cSld>
  <p:clrMapOvr>
    <a:masterClrMapping/>
  </p:clrMapOvr>
  <p:transition xmlns:p14="http://schemas.microsoft.com/office/powerpoint/2010/mai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a:prstGeom prst="rect">
            <a:avLst/>
          </a:prstGeom>
        </p:spPr>
        <p:txBody>
          <a:bodyPr/>
          <a:lstStyle/>
          <a:p>
            <a:pPr lvl="0"/>
            <a:endParaRPr lang="en-US" noProof="0"/>
          </a:p>
        </p:txBody>
      </p:sp>
    </p:spTree>
    <p:extLst>
      <p:ext uri="{BB962C8B-B14F-4D97-AF65-F5344CB8AC3E}">
        <p14:creationId xmlns:p14="http://schemas.microsoft.com/office/powerpoint/2010/main" val="3161961141"/>
      </p:ext>
    </p:extLst>
  </p:cSld>
  <p:clrMapOvr>
    <a:masterClrMapping/>
  </p:clrMapOvr>
  <p:transition xmlns:p14="http://schemas.microsoft.com/office/powerpoint/2010/mai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6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76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1132156"/>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19"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319"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24270871"/>
      </p:ext>
    </p:extLst>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9608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311" y="1600201"/>
            <a:ext cx="539608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4415856"/>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68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68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837" y="1535113"/>
            <a:ext cx="538856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837" y="2174875"/>
            <a:ext cx="538856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786518"/>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33882088"/>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767997"/>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319"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675" y="273051"/>
            <a:ext cx="681472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319"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8543835"/>
      </p:ext>
    </p:extLst>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1"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481"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481"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8362639"/>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Untitled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99156" y="282575"/>
            <a:ext cx="1151278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descr="Untitled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22015" y="6289675"/>
            <a:ext cx="11512786"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0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xmlns:p14="http://schemas.microsoft.com/office/powerpoint/2010/main">
    <p:fade thruBlk="1"/>
  </p:transition>
  <p:txStyles>
    <p:titleStyle>
      <a:lvl1pPr algn="ctr" defTabSz="1219200" rtl="0" eaLnBrk="0" fontAlgn="base" hangingPunct="0">
        <a:spcBef>
          <a:spcPct val="0"/>
        </a:spcBef>
        <a:spcAft>
          <a:spcPct val="0"/>
        </a:spcAft>
        <a:defRPr sz="5900">
          <a:solidFill>
            <a:schemeClr val="tx2"/>
          </a:solidFill>
          <a:latin typeface="+mj-lt"/>
          <a:ea typeface="MS PGothic" pitchFamily="34" charset="-128"/>
          <a:cs typeface="MS PGothic" charset="0"/>
        </a:defRPr>
      </a:lvl1pPr>
      <a:lvl2pPr algn="ctr" defTabSz="1219200" rtl="0" eaLnBrk="0" fontAlgn="base" hangingPunct="0">
        <a:spcBef>
          <a:spcPct val="0"/>
        </a:spcBef>
        <a:spcAft>
          <a:spcPct val="0"/>
        </a:spcAft>
        <a:defRPr sz="5900">
          <a:solidFill>
            <a:schemeClr val="tx2"/>
          </a:solidFill>
          <a:latin typeface="Arial" charset="0"/>
          <a:ea typeface="MS PGothic" pitchFamily="34" charset="-128"/>
          <a:cs typeface="MS PGothic" charset="0"/>
        </a:defRPr>
      </a:lvl2pPr>
      <a:lvl3pPr algn="ctr" defTabSz="1219200" rtl="0" eaLnBrk="0" fontAlgn="base" hangingPunct="0">
        <a:spcBef>
          <a:spcPct val="0"/>
        </a:spcBef>
        <a:spcAft>
          <a:spcPct val="0"/>
        </a:spcAft>
        <a:defRPr sz="5900">
          <a:solidFill>
            <a:schemeClr val="tx2"/>
          </a:solidFill>
          <a:latin typeface="Arial" charset="0"/>
          <a:ea typeface="MS PGothic" pitchFamily="34" charset="-128"/>
          <a:cs typeface="MS PGothic" charset="0"/>
        </a:defRPr>
      </a:lvl3pPr>
      <a:lvl4pPr algn="ctr" defTabSz="1219200" rtl="0" eaLnBrk="0" fontAlgn="base" hangingPunct="0">
        <a:spcBef>
          <a:spcPct val="0"/>
        </a:spcBef>
        <a:spcAft>
          <a:spcPct val="0"/>
        </a:spcAft>
        <a:defRPr sz="5900">
          <a:solidFill>
            <a:schemeClr val="tx2"/>
          </a:solidFill>
          <a:latin typeface="Arial" charset="0"/>
          <a:ea typeface="MS PGothic" pitchFamily="34" charset="-128"/>
          <a:cs typeface="MS PGothic" charset="0"/>
        </a:defRPr>
      </a:lvl4pPr>
      <a:lvl5pPr algn="ctr" defTabSz="1219200" rtl="0" eaLnBrk="0" fontAlgn="base" hangingPunct="0">
        <a:spcBef>
          <a:spcPct val="0"/>
        </a:spcBef>
        <a:spcAft>
          <a:spcPct val="0"/>
        </a:spcAft>
        <a:defRPr sz="5900">
          <a:solidFill>
            <a:schemeClr val="tx2"/>
          </a:solidFill>
          <a:latin typeface="Arial" charset="0"/>
          <a:ea typeface="MS PGothic" pitchFamily="34" charset="-128"/>
          <a:cs typeface="MS PGothic" charset="0"/>
        </a:defRPr>
      </a:lvl5pPr>
      <a:lvl6pPr marL="457200" algn="ctr" defTabSz="1219200" rtl="0" fontAlgn="base">
        <a:spcBef>
          <a:spcPct val="0"/>
        </a:spcBef>
        <a:spcAft>
          <a:spcPct val="0"/>
        </a:spcAft>
        <a:defRPr sz="5900">
          <a:solidFill>
            <a:schemeClr val="tx2"/>
          </a:solidFill>
          <a:latin typeface="Arial" charset="0"/>
        </a:defRPr>
      </a:lvl6pPr>
      <a:lvl7pPr marL="914400" algn="ctr" defTabSz="1219200" rtl="0" fontAlgn="base">
        <a:spcBef>
          <a:spcPct val="0"/>
        </a:spcBef>
        <a:spcAft>
          <a:spcPct val="0"/>
        </a:spcAft>
        <a:defRPr sz="5900">
          <a:solidFill>
            <a:schemeClr val="tx2"/>
          </a:solidFill>
          <a:latin typeface="Arial" charset="0"/>
        </a:defRPr>
      </a:lvl7pPr>
      <a:lvl8pPr marL="1371600" algn="ctr" defTabSz="1219200" rtl="0" fontAlgn="base">
        <a:spcBef>
          <a:spcPct val="0"/>
        </a:spcBef>
        <a:spcAft>
          <a:spcPct val="0"/>
        </a:spcAft>
        <a:defRPr sz="5900">
          <a:solidFill>
            <a:schemeClr val="tx2"/>
          </a:solidFill>
          <a:latin typeface="Arial" charset="0"/>
        </a:defRPr>
      </a:lvl8pPr>
      <a:lvl9pPr marL="1828800" algn="ctr" defTabSz="1219200" rtl="0" fontAlgn="base">
        <a:spcBef>
          <a:spcPct val="0"/>
        </a:spcBef>
        <a:spcAft>
          <a:spcPct val="0"/>
        </a:spcAft>
        <a:defRPr sz="5900">
          <a:solidFill>
            <a:schemeClr val="tx2"/>
          </a:solidFill>
          <a:latin typeface="Arial" charset="0"/>
        </a:defRPr>
      </a:lvl9pPr>
    </p:titleStyle>
    <p:bodyStyle>
      <a:lvl1pPr marL="455613" indent="-455613" algn="l" defTabSz="1219200" rtl="0" eaLnBrk="0" fontAlgn="base" hangingPunct="0">
        <a:spcBef>
          <a:spcPct val="20000"/>
        </a:spcBef>
        <a:spcAft>
          <a:spcPct val="0"/>
        </a:spcAft>
        <a:buChar char="•"/>
        <a:defRPr sz="4200">
          <a:solidFill>
            <a:schemeClr val="tx1"/>
          </a:solidFill>
          <a:latin typeface="+mn-lt"/>
          <a:ea typeface="MS PGothic" pitchFamily="34" charset="-128"/>
          <a:cs typeface="MS PGothic" charset="0"/>
        </a:defRPr>
      </a:lvl1pPr>
      <a:lvl2pPr marL="990600" indent="-382588" algn="l" defTabSz="1219200" rtl="0" eaLnBrk="0" fontAlgn="base" hangingPunct="0">
        <a:spcBef>
          <a:spcPct val="20000"/>
        </a:spcBef>
        <a:spcAft>
          <a:spcPct val="0"/>
        </a:spcAft>
        <a:buChar char="–"/>
        <a:defRPr sz="3700">
          <a:solidFill>
            <a:schemeClr val="tx1"/>
          </a:solidFill>
          <a:latin typeface="+mn-lt"/>
          <a:ea typeface="MS PGothic" pitchFamily="34" charset="-128"/>
          <a:cs typeface="MS PGothic" charset="0"/>
        </a:defRPr>
      </a:lvl2pPr>
      <a:lvl3pPr marL="1516063" indent="-296863" algn="l" defTabSz="1219200"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3pPr>
      <a:lvl4pPr marL="2130425" indent="-303213" algn="l" defTabSz="1219200" rtl="0" eaLnBrk="0" fontAlgn="base" hangingPunct="0">
        <a:spcBef>
          <a:spcPct val="20000"/>
        </a:spcBef>
        <a:spcAft>
          <a:spcPct val="0"/>
        </a:spcAft>
        <a:buChar char="–"/>
        <a:defRPr sz="2600">
          <a:solidFill>
            <a:schemeClr val="tx1"/>
          </a:solidFill>
          <a:latin typeface="+mn-lt"/>
          <a:ea typeface="MS PGothic" pitchFamily="34" charset="-128"/>
          <a:cs typeface="MS PGothic" charset="0"/>
        </a:defRPr>
      </a:lvl4pPr>
      <a:lvl5pPr marL="2740025" indent="-306388" algn="l" defTabSz="1219200" rtl="0" eaLnBrk="0" fontAlgn="base" hangingPunct="0">
        <a:spcBef>
          <a:spcPct val="20000"/>
        </a:spcBef>
        <a:spcAft>
          <a:spcPct val="0"/>
        </a:spcAft>
        <a:buChar char="»"/>
        <a:defRPr sz="2600">
          <a:solidFill>
            <a:schemeClr val="tx1"/>
          </a:solidFill>
          <a:latin typeface="+mn-lt"/>
          <a:ea typeface="MS PGothic" pitchFamily="34" charset="-128"/>
          <a:cs typeface="MS PGothic" charset="0"/>
        </a:defRPr>
      </a:lvl5pPr>
      <a:lvl6pPr marL="3197225" indent="-304800" algn="l" defTabSz="1219200" rtl="0" fontAlgn="base">
        <a:spcBef>
          <a:spcPct val="20000"/>
        </a:spcBef>
        <a:spcAft>
          <a:spcPct val="0"/>
        </a:spcAft>
        <a:buChar char="»"/>
        <a:defRPr sz="2600">
          <a:solidFill>
            <a:schemeClr val="tx1"/>
          </a:solidFill>
          <a:latin typeface="+mn-lt"/>
        </a:defRPr>
      </a:lvl6pPr>
      <a:lvl7pPr marL="3654425" indent="-304800" algn="l" defTabSz="1219200" rtl="0" fontAlgn="base">
        <a:spcBef>
          <a:spcPct val="20000"/>
        </a:spcBef>
        <a:spcAft>
          <a:spcPct val="0"/>
        </a:spcAft>
        <a:buChar char="»"/>
        <a:defRPr sz="2600">
          <a:solidFill>
            <a:schemeClr val="tx1"/>
          </a:solidFill>
          <a:latin typeface="+mn-lt"/>
        </a:defRPr>
      </a:lvl7pPr>
      <a:lvl8pPr marL="4111625" indent="-304800" algn="l" defTabSz="1219200" rtl="0" fontAlgn="base">
        <a:spcBef>
          <a:spcPct val="20000"/>
        </a:spcBef>
        <a:spcAft>
          <a:spcPct val="0"/>
        </a:spcAft>
        <a:buChar char="»"/>
        <a:defRPr sz="2600">
          <a:solidFill>
            <a:schemeClr val="tx1"/>
          </a:solidFill>
          <a:latin typeface="+mn-lt"/>
        </a:defRPr>
      </a:lvl8pPr>
      <a:lvl9pPr marL="4568825" indent="-304800" algn="l" defTabSz="1219200" rtl="0" fontAlgn="base">
        <a:spcBef>
          <a:spcPct val="20000"/>
        </a:spcBef>
        <a:spcAft>
          <a:spcPct val="0"/>
        </a:spcAft>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hyperlink" Target="http://jamanetwork.com/article.aspx?doi=10.1001/jamainternmed.2016.6254" TargetMode="External"/><Relationship Id="rId9"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www.orthoguidelines.org/go/auc/auc.cfm?auc_id=224995" TargetMode="External"/><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 Id="rId3" Type="http://schemas.openxmlformats.org/officeDocument/2006/relationships/image" Target="../media/image5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 Id="rId3" Type="http://schemas.openxmlformats.org/officeDocument/2006/relationships/hyperlink" Target="https://doi.org/10.1093/ofid/ofz48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p:cNvSpPr>
            <a:spLocks noGrp="1"/>
          </p:cNvSpPr>
          <p:nvPr>
            <p:ph type="ctrTitle"/>
          </p:nvPr>
        </p:nvSpPr>
        <p:spPr bwMode="auto">
          <a:xfrm>
            <a:off x="1752600" y="609601"/>
            <a:ext cx="874395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b="1" i="1" dirty="0"/>
              <a:t>Controversies with Current Dental Prophylaxis Guidelines</a:t>
            </a:r>
            <a:endParaRPr lang="en-US" altLang="en-US" sz="4400" dirty="0"/>
          </a:p>
        </p:txBody>
      </p:sp>
      <p:sp>
        <p:nvSpPr>
          <p:cNvPr id="4098" name="Subtitle 4"/>
          <p:cNvSpPr>
            <a:spLocks noGrp="1"/>
          </p:cNvSpPr>
          <p:nvPr>
            <p:ph type="subTitle" idx="1"/>
          </p:nvPr>
        </p:nvSpPr>
        <p:spPr bwMode="auto">
          <a:xfrm>
            <a:off x="1200149" y="2487083"/>
            <a:ext cx="9954607"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t>Debbie Goff PharmD, </a:t>
            </a:r>
            <a:r>
              <a:rPr lang="en-US" altLang="en-US" sz="3600" b="1" dirty="0" smtClean="0"/>
              <a:t>FIDSA, FCCP</a:t>
            </a:r>
            <a:br>
              <a:rPr lang="en-US" altLang="en-US" sz="3600" b="1" dirty="0" smtClean="0"/>
            </a:br>
            <a:r>
              <a:rPr lang="en-US" altLang="en-US" sz="2800" dirty="0" smtClean="0"/>
              <a:t>Professor of </a:t>
            </a:r>
            <a:r>
              <a:rPr lang="en-US" altLang="en-US" sz="2800" dirty="0"/>
              <a:t>Pharmacy </a:t>
            </a:r>
          </a:p>
          <a:p>
            <a:r>
              <a:rPr lang="en-US" altLang="en-US" sz="2800" dirty="0"/>
              <a:t>Infectious Diseases Specialist</a:t>
            </a:r>
          </a:p>
          <a:p>
            <a:r>
              <a:rPr lang="en-US" altLang="en-US" sz="2400" dirty="0"/>
              <a:t>The Ohio State University </a:t>
            </a:r>
            <a:r>
              <a:rPr lang="en-US" altLang="en-US" sz="2400" dirty="0" err="1"/>
              <a:t>Wexner</a:t>
            </a:r>
            <a:r>
              <a:rPr lang="en-US" altLang="en-US" sz="2400" dirty="0"/>
              <a:t> Medical </a:t>
            </a:r>
            <a:r>
              <a:rPr lang="en-US" altLang="en-US" sz="2400" dirty="0" smtClean="0"/>
              <a:t>Center</a:t>
            </a:r>
            <a:br>
              <a:rPr lang="en-US" altLang="en-US" sz="2400" dirty="0" smtClean="0"/>
            </a:br>
            <a:r>
              <a:rPr lang="en-US" altLang="en-US" sz="2400" dirty="0" smtClean="0"/>
              <a:t>@</a:t>
            </a:r>
            <a:r>
              <a:rPr lang="en-US" altLang="en-US" sz="2400" dirty="0" err="1" smtClean="0"/>
              <a:t>IDPharmD</a:t>
            </a:r>
            <a:endParaRPr lang="en-US" altLang="en-US" sz="2400" dirty="0"/>
          </a:p>
        </p:txBody>
      </p:sp>
      <p:pic>
        <p:nvPicPr>
          <p:cNvPr id="2" name="Picture 1"/>
          <p:cNvPicPr>
            <a:picLocks noChangeAspect="1"/>
          </p:cNvPicPr>
          <p:nvPr/>
        </p:nvPicPr>
        <p:blipFill>
          <a:blip r:embed="rId2"/>
          <a:stretch>
            <a:fillRect/>
          </a:stretch>
        </p:blipFill>
        <p:spPr>
          <a:xfrm>
            <a:off x="-1" y="4667250"/>
            <a:ext cx="3286125" cy="2190750"/>
          </a:xfrm>
          <a:prstGeom prst="rect">
            <a:avLst/>
          </a:prstGeom>
        </p:spPr>
      </p:pic>
      <p:pic>
        <p:nvPicPr>
          <p:cNvPr id="5" name="Picture 4"/>
          <p:cNvPicPr>
            <a:picLocks noChangeAspect="1"/>
          </p:cNvPicPr>
          <p:nvPr/>
        </p:nvPicPr>
        <p:blipFill>
          <a:blip r:embed="rId2"/>
          <a:stretch>
            <a:fillRect/>
          </a:stretch>
        </p:blipFill>
        <p:spPr>
          <a:xfrm>
            <a:off x="8879417" y="4649611"/>
            <a:ext cx="3312583" cy="2208389"/>
          </a:xfrm>
          <a:prstGeom prst="rect">
            <a:avLst/>
          </a:prstGeom>
        </p:spPr>
      </p:pic>
    </p:spTree>
    <p:extLst>
      <p:ext uri="{BB962C8B-B14F-4D97-AF65-F5344CB8AC3E}">
        <p14:creationId xmlns:p14="http://schemas.microsoft.com/office/powerpoint/2010/main" val="950316967"/>
      </p:ext>
    </p:extLst>
  </p:cSld>
  <p:clrMapOvr>
    <a:masterClrMapping/>
  </p:clrMapOvr>
  <p:transition xmlns:p14="http://schemas.microsoft.com/office/powerpoint/2010/mai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08" y="595343"/>
            <a:ext cx="10972800" cy="1143000"/>
          </a:xfrm>
        </p:spPr>
        <p:txBody>
          <a:bodyPr/>
          <a:lstStyle/>
          <a:p>
            <a:r>
              <a:rPr lang="en-US" sz="3200" b="1" dirty="0"/>
              <a:t>Myths of Dental-Induced Prosthetic Joint Infections</a:t>
            </a:r>
            <a:endParaRPr lang="en-US" sz="3200" dirty="0"/>
          </a:p>
        </p:txBody>
      </p:sp>
      <p:sp>
        <p:nvSpPr>
          <p:cNvPr id="3" name="Rectangle 2"/>
          <p:cNvSpPr/>
          <p:nvPr/>
        </p:nvSpPr>
        <p:spPr>
          <a:xfrm>
            <a:off x="179883" y="1166843"/>
            <a:ext cx="11767278" cy="5016758"/>
          </a:xfrm>
          <a:prstGeom prst="rect">
            <a:avLst/>
          </a:prstGeom>
        </p:spPr>
        <p:txBody>
          <a:bodyPr wrap="square">
            <a:spAutoFit/>
          </a:bodyPr>
          <a:lstStyle/>
          <a:p>
            <a:r>
              <a:rPr lang="en-US" sz="2000" b="1" dirty="0">
                <a:latin typeface="Times New Roman" panose="02020603050405020304" pitchFamily="18" charset="0"/>
              </a:rPr>
              <a:t>The first myth </a:t>
            </a:r>
            <a:br>
              <a:rPr lang="en-US" sz="2000" b="1" dirty="0">
                <a:latin typeface="Times New Roman" panose="02020603050405020304" pitchFamily="18" charset="0"/>
              </a:rPr>
            </a:br>
            <a:r>
              <a:rPr lang="en-US" sz="2000" b="1" dirty="0">
                <a:latin typeface="Times New Roman" panose="02020603050405020304" pitchFamily="18" charset="0"/>
              </a:rPr>
              <a:t>is that there are close similarities between late prosthetic valve endocarditis and late PJI</a:t>
            </a:r>
          </a:p>
          <a:p>
            <a:endParaRPr lang="en-US" sz="2000" b="1" dirty="0">
              <a:latin typeface="Times New Roman" panose="02020603050405020304" pitchFamily="18" charset="0"/>
            </a:endParaRPr>
          </a:p>
          <a:p>
            <a:r>
              <a:rPr lang="en-US" sz="2000" b="1" dirty="0">
                <a:latin typeface="Times New Roman" panose="02020603050405020304" pitchFamily="18" charset="0"/>
              </a:rPr>
              <a:t>The second myth</a:t>
            </a:r>
            <a:br>
              <a:rPr lang="en-US" sz="2000" b="1" dirty="0">
                <a:latin typeface="Times New Roman" panose="02020603050405020304" pitchFamily="18" charset="0"/>
              </a:rPr>
            </a:br>
            <a:r>
              <a:rPr lang="en-US" sz="2000" b="1" dirty="0">
                <a:latin typeface="Times New Roman" panose="02020603050405020304" pitchFamily="18" charset="0"/>
              </a:rPr>
              <a:t> is that dental treatment is the probable cause of a large percentage of PJI</a:t>
            </a:r>
          </a:p>
          <a:p>
            <a:endParaRPr lang="en-US" sz="2000" b="1" dirty="0">
              <a:latin typeface="Times New Roman" panose="02020603050405020304" pitchFamily="18" charset="0"/>
            </a:endParaRPr>
          </a:p>
          <a:p>
            <a:r>
              <a:rPr lang="en-US" sz="2000" b="1" dirty="0">
                <a:latin typeface="Times New Roman" panose="02020603050405020304" pitchFamily="18" charset="0"/>
              </a:rPr>
              <a:t>The third myth </a:t>
            </a:r>
            <a:br>
              <a:rPr lang="en-US" sz="2000" b="1" dirty="0">
                <a:latin typeface="Times New Roman" panose="02020603050405020304" pitchFamily="18" charset="0"/>
              </a:rPr>
            </a:br>
            <a:r>
              <a:rPr lang="en-US" sz="2000" b="1" dirty="0">
                <a:latin typeface="Times New Roman" panose="02020603050405020304" pitchFamily="18" charset="0"/>
              </a:rPr>
              <a:t>is that results of animal experiments have shown that transient bacteremia due to dental procedures can cause PJI in humans. </a:t>
            </a:r>
          </a:p>
          <a:p>
            <a:endParaRPr lang="en-US" sz="2000" b="1" dirty="0">
              <a:latin typeface="Times New Roman" panose="02020603050405020304" pitchFamily="18" charset="0"/>
            </a:endParaRPr>
          </a:p>
          <a:p>
            <a:r>
              <a:rPr lang="en-US" sz="2000" b="1" dirty="0">
                <a:latin typeface="Times New Roman" panose="02020603050405020304" pitchFamily="18" charset="0"/>
              </a:rPr>
              <a:t>The fourth myth </a:t>
            </a:r>
            <a:br>
              <a:rPr lang="en-US" sz="2000" b="1" dirty="0">
                <a:latin typeface="Times New Roman" panose="02020603050405020304" pitchFamily="18" charset="0"/>
              </a:rPr>
            </a:br>
            <a:r>
              <a:rPr lang="en-US" sz="2000" b="1" dirty="0">
                <a:latin typeface="Times New Roman" panose="02020603050405020304" pitchFamily="18" charset="0"/>
              </a:rPr>
              <a:t>is the benefits of </a:t>
            </a:r>
            <a:r>
              <a:rPr lang="en-US" sz="2000" b="1" dirty="0">
                <a:solidFill>
                  <a:srgbClr val="FF0000"/>
                </a:solidFill>
                <a:latin typeface="Times New Roman" panose="02020603050405020304" pitchFamily="18" charset="0"/>
              </a:rPr>
              <a:t>antibiotic prophylaxis for patients with prosthetic joints outweigh the risks and costs</a:t>
            </a:r>
            <a:r>
              <a:rPr lang="en-US" sz="2000" b="1" dirty="0">
                <a:latin typeface="Times New Roman" panose="02020603050405020304" pitchFamily="18" charset="0"/>
              </a:rPr>
              <a:t>. </a:t>
            </a:r>
          </a:p>
          <a:p>
            <a:endParaRPr lang="en-US" sz="2000" b="1" dirty="0">
              <a:latin typeface="Times New Roman" panose="02020603050405020304" pitchFamily="18" charset="0"/>
            </a:endParaRPr>
          </a:p>
          <a:p>
            <a:r>
              <a:rPr lang="en-US" sz="2000" b="1" dirty="0">
                <a:latin typeface="Times New Roman" panose="02020603050405020304" pitchFamily="18" charset="0"/>
              </a:rPr>
              <a:t>The fifth and final myth </a:t>
            </a:r>
            <a:br>
              <a:rPr lang="en-US" sz="2000" b="1" dirty="0">
                <a:latin typeface="Times New Roman" panose="02020603050405020304" pitchFamily="18" charset="0"/>
              </a:rPr>
            </a:br>
            <a:r>
              <a:rPr lang="en-US" sz="2000" b="1" dirty="0">
                <a:latin typeface="Times New Roman" panose="02020603050405020304" pitchFamily="18" charset="0"/>
              </a:rPr>
              <a:t>is that clinicians should recommend antibiotic prophylaxis before dental treatment for patients with prosthetic joints to </a:t>
            </a:r>
            <a:r>
              <a:rPr lang="en-US" sz="2000" b="1" dirty="0">
                <a:solidFill>
                  <a:srgbClr val="FF0000"/>
                </a:solidFill>
                <a:latin typeface="Times New Roman" panose="02020603050405020304" pitchFamily="18" charset="0"/>
              </a:rPr>
              <a:t>protect themselves legally</a:t>
            </a:r>
            <a:r>
              <a:rPr lang="en-US" sz="2000" b="1" dirty="0">
                <a:latin typeface="Times New Roman" panose="02020603050405020304" pitchFamily="18" charset="0"/>
              </a:rPr>
              <a:t>.</a:t>
            </a:r>
            <a:endParaRPr lang="en-US" sz="2000" dirty="0"/>
          </a:p>
        </p:txBody>
      </p:sp>
      <p:sp>
        <p:nvSpPr>
          <p:cNvPr id="4" name="TextBox 3"/>
          <p:cNvSpPr txBox="1"/>
          <p:nvPr/>
        </p:nvSpPr>
        <p:spPr>
          <a:xfrm>
            <a:off x="7659974" y="5998935"/>
            <a:ext cx="4010457" cy="369332"/>
          </a:xfrm>
          <a:prstGeom prst="rect">
            <a:avLst/>
          </a:prstGeom>
          <a:noFill/>
        </p:spPr>
        <p:txBody>
          <a:bodyPr wrap="none" rtlCol="0">
            <a:spAutoFit/>
          </a:bodyPr>
          <a:lstStyle/>
          <a:p>
            <a:r>
              <a:rPr lang="en-US" b="1" dirty="0"/>
              <a:t>Wahl M. 1995 </a:t>
            </a:r>
            <a:r>
              <a:rPr lang="en-US" b="1" dirty="0" err="1"/>
              <a:t>Clin</a:t>
            </a:r>
            <a:r>
              <a:rPr lang="en-US" b="1" dirty="0"/>
              <a:t> </a:t>
            </a:r>
            <a:r>
              <a:rPr lang="en-US" b="1" dirty="0" err="1"/>
              <a:t>Inf</a:t>
            </a:r>
            <a:r>
              <a:rPr lang="en-US" b="1" dirty="0"/>
              <a:t> Dis 20:1420-5</a:t>
            </a:r>
            <a:endParaRPr lang="en-US" dirty="0"/>
          </a:p>
        </p:txBody>
      </p:sp>
    </p:spTree>
    <p:extLst>
      <p:ext uri="{BB962C8B-B14F-4D97-AF65-F5344CB8AC3E}">
        <p14:creationId xmlns:p14="http://schemas.microsoft.com/office/powerpoint/2010/main" val="3532679926"/>
      </p:ext>
    </p:extLst>
  </p:cSld>
  <p:clrMapOvr>
    <a:masterClrMapping/>
  </p:clrMapOvr>
  <p:transition xmlns:p14="http://schemas.microsoft.com/office/powerpoint/2010/mai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4919" y="527192"/>
            <a:ext cx="10972800" cy="1143000"/>
          </a:xfrm>
        </p:spPr>
        <p:txBody>
          <a:bodyPr/>
          <a:lstStyle/>
          <a:p>
            <a:r>
              <a:rPr lang="en-US" sz="4400" dirty="0" smtClean="0"/>
              <a:t>How do you  change orthopedic surgeons habit of recommending dental antibiotic prophylaxis for life? </a:t>
            </a:r>
            <a:endParaRPr lang="en-US" sz="4400" dirty="0"/>
          </a:p>
        </p:txBody>
      </p:sp>
      <p:sp>
        <p:nvSpPr>
          <p:cNvPr id="4" name="Slide Number Placeholder 3"/>
          <p:cNvSpPr>
            <a:spLocks noGrp="1"/>
          </p:cNvSpPr>
          <p:nvPr>
            <p:ph type="sldNum" sz="quarter" idx="4294967295"/>
          </p:nvPr>
        </p:nvSpPr>
        <p:spPr>
          <a:xfrm>
            <a:off x="9347200" y="6492877"/>
            <a:ext cx="2844800" cy="365125"/>
          </a:xfrm>
          <a:prstGeom prst="rect">
            <a:avLst/>
          </a:prstGeom>
        </p:spPr>
        <p:txBody>
          <a:bodyPr/>
          <a:lstStyle/>
          <a:p>
            <a:pPr>
              <a:defRPr/>
            </a:pPr>
            <a:fld id="{07814473-82CA-8545-86FB-DCBD2144CFEE}" type="slidenum">
              <a:rPr lang="en-US" smtClean="0"/>
              <a:pPr>
                <a:defRPr/>
              </a:pPr>
              <a:t>11</a:t>
            </a:fld>
            <a:endParaRPr lang="en-US"/>
          </a:p>
        </p:txBody>
      </p:sp>
      <p:pic>
        <p:nvPicPr>
          <p:cNvPr id="6" name="Picture 5" descr="Screen Shot 2019-12-02 at 9.49.14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6839" y="2696660"/>
            <a:ext cx="7907352" cy="4161340"/>
          </a:xfrm>
          <a:prstGeom prst="rect">
            <a:avLst/>
          </a:prstGeom>
        </p:spPr>
      </p:pic>
    </p:spTree>
    <p:extLst>
      <p:ext uri="{BB962C8B-B14F-4D97-AF65-F5344CB8AC3E}">
        <p14:creationId xmlns:p14="http://schemas.microsoft.com/office/powerpoint/2010/main" val="852320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3" y="762004"/>
            <a:ext cx="9232900" cy="2772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3962404"/>
            <a:ext cx="10972800" cy="830997"/>
          </a:xfrm>
          <a:prstGeom prst="rect">
            <a:avLst/>
          </a:prstGeom>
        </p:spPr>
        <p:txBody>
          <a:bodyPr wrap="square">
            <a:spAutoFit/>
          </a:bodyPr>
          <a:lstStyle/>
          <a:p>
            <a:pPr algn="ctr"/>
            <a:r>
              <a:rPr lang="en-US" sz="2400" b="1" dirty="0"/>
              <a:t>“Clinicians believe antibiotic resistance is a serious problem, but think </a:t>
            </a:r>
            <a:br>
              <a:rPr lang="en-US" sz="2400" b="1" dirty="0"/>
            </a:br>
            <a:r>
              <a:rPr lang="en-US" sz="2400" b="1" dirty="0">
                <a:solidFill>
                  <a:srgbClr val="C00000"/>
                </a:solidFill>
              </a:rPr>
              <a:t>it is caused by others.”</a:t>
            </a:r>
          </a:p>
        </p:txBody>
      </p:sp>
    </p:spTree>
    <p:extLst>
      <p:ext uri="{BB962C8B-B14F-4D97-AF65-F5344CB8AC3E}">
        <p14:creationId xmlns:p14="http://schemas.microsoft.com/office/powerpoint/2010/main" val="979054717"/>
      </p:ext>
    </p:extLst>
  </p:cSld>
  <p:clrMapOvr>
    <a:masterClrMapping/>
  </p:clrMapOvr>
  <p:transition xmlns:p14="http://schemas.microsoft.com/office/powerpoint/2010/mai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0CB7E20-F93E-FC43-9D81-7FE9711E2C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213" y="4485608"/>
            <a:ext cx="2100454" cy="1416381"/>
          </a:xfrm>
          <a:prstGeom prst="rect">
            <a:avLst/>
          </a:prstGeom>
        </p:spPr>
      </p:pic>
      <p:pic>
        <p:nvPicPr>
          <p:cNvPr id="9" name="Picture 8" descr="Screen Shot 2019-12-07 at 10.59.2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939" y="889487"/>
            <a:ext cx="9703668" cy="3100404"/>
          </a:xfrm>
          <a:prstGeom prst="rect">
            <a:avLst/>
          </a:prstGeom>
        </p:spPr>
      </p:pic>
    </p:spTree>
    <p:extLst>
      <p:ext uri="{BB962C8B-B14F-4D97-AF65-F5344CB8AC3E}">
        <p14:creationId xmlns:p14="http://schemas.microsoft.com/office/powerpoint/2010/main" val="3963773188"/>
      </p:ext>
    </p:extLst>
  </p:cSld>
  <p:clrMapOvr>
    <a:masterClrMapping/>
  </p:clrMapOvr>
  <p:transition xmlns:p14="http://schemas.microsoft.com/office/powerpoint/2010/mai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9390"/>
            <a:ext cx="10972800" cy="1143000"/>
          </a:xfrm>
        </p:spPr>
        <p:txBody>
          <a:bodyPr/>
          <a:lstStyle/>
          <a:p>
            <a:r>
              <a:rPr lang="en-US" dirty="0"/>
              <a:t>“</a:t>
            </a:r>
            <a:r>
              <a:rPr lang="en-US" u="sng" dirty="0"/>
              <a:t>Know and Trust the Steward</a:t>
            </a:r>
            <a:r>
              <a:rPr lang="en-US" dirty="0"/>
              <a:t>”</a:t>
            </a:r>
          </a:p>
        </p:txBody>
      </p:sp>
      <p:sp>
        <p:nvSpPr>
          <p:cNvPr id="3" name="Slide Number Placeholder 2"/>
          <p:cNvSpPr>
            <a:spLocks noGrp="1"/>
          </p:cNvSpPr>
          <p:nvPr>
            <p:ph type="sldNum" sz="quarter" idx="10"/>
          </p:nvPr>
        </p:nvSpPr>
        <p:spPr/>
        <p:txBody>
          <a:bodyPr/>
          <a:lstStyle/>
          <a:p>
            <a:pPr>
              <a:defRPr/>
            </a:pPr>
            <a:fld id="{5D313E0F-6C34-4EE5-94EF-E3F53D0B16C0}" type="slidenum">
              <a:rPr lang="uk-UA" smtClean="0"/>
              <a:pPr>
                <a:defRPr/>
              </a:pPr>
              <a:t>14</a:t>
            </a:fld>
            <a:endParaRPr lang="uk-UA"/>
          </a:p>
        </p:txBody>
      </p:sp>
      <p:sp>
        <p:nvSpPr>
          <p:cNvPr id="4" name="Rectangle 3"/>
          <p:cNvSpPr/>
          <p:nvPr/>
        </p:nvSpPr>
        <p:spPr>
          <a:xfrm>
            <a:off x="248750" y="1387060"/>
            <a:ext cx="11822147" cy="1384995"/>
          </a:xfrm>
          <a:prstGeom prst="rect">
            <a:avLst/>
          </a:prstGeom>
        </p:spPr>
        <p:txBody>
          <a:bodyPr wrap="square">
            <a:spAutoFit/>
          </a:bodyPr>
          <a:lstStyle/>
          <a:p>
            <a:pPr algn="ctr"/>
            <a:r>
              <a:rPr lang="en-US" sz="2800" dirty="0"/>
              <a:t>“ASP recommendations are made to </a:t>
            </a:r>
            <a:r>
              <a:rPr lang="en-US" sz="2800" dirty="0" smtClean="0"/>
              <a:t>doctors </a:t>
            </a:r>
            <a:r>
              <a:rPr lang="en-US" sz="2800" dirty="0"/>
              <a:t>who are not seeking our advice. It is easy to dismiss </a:t>
            </a:r>
            <a:r>
              <a:rPr lang="en-US" sz="2800" dirty="0" smtClean="0"/>
              <a:t>ASP when </a:t>
            </a:r>
            <a:r>
              <a:rPr lang="en-US" sz="2800" dirty="0"/>
              <a:t>there is no professional relationship.”</a:t>
            </a:r>
          </a:p>
        </p:txBody>
      </p:sp>
      <p:sp>
        <p:nvSpPr>
          <p:cNvPr id="5" name="Rectangle 4"/>
          <p:cNvSpPr/>
          <p:nvPr/>
        </p:nvSpPr>
        <p:spPr>
          <a:xfrm>
            <a:off x="521944" y="2869231"/>
            <a:ext cx="11444217" cy="830997"/>
          </a:xfrm>
          <a:prstGeom prst="rect">
            <a:avLst/>
          </a:prstGeom>
        </p:spPr>
        <p:txBody>
          <a:bodyPr wrap="square">
            <a:spAutoFit/>
          </a:bodyPr>
          <a:lstStyle/>
          <a:p>
            <a:r>
              <a:rPr lang="en-US" sz="2400" dirty="0"/>
              <a:t> ASP interventions must be tailored to professional identities of different medical specialists in order to change the culture of antimicrobial prescribing</a:t>
            </a:r>
          </a:p>
        </p:txBody>
      </p:sp>
      <p:sp>
        <p:nvSpPr>
          <p:cNvPr id="6" name="Rectangle 5"/>
          <p:cNvSpPr/>
          <p:nvPr/>
        </p:nvSpPr>
        <p:spPr>
          <a:xfrm>
            <a:off x="2108436" y="4118255"/>
            <a:ext cx="6019800" cy="2246769"/>
          </a:xfrm>
          <a:prstGeom prst="rect">
            <a:avLst/>
          </a:prstGeom>
        </p:spPr>
        <p:txBody>
          <a:bodyPr wrap="square">
            <a:spAutoFit/>
          </a:bodyPr>
          <a:lstStyle/>
          <a:p>
            <a:r>
              <a:rPr lang="en-US" sz="2000" dirty="0"/>
              <a:t>ASP pharmacist RK developed a trusting</a:t>
            </a:r>
          </a:p>
          <a:p>
            <a:r>
              <a:rPr lang="en-US" sz="2000" dirty="0"/>
              <a:t>relationship with the famous TV plastic surgeon </a:t>
            </a:r>
            <a:br>
              <a:rPr lang="en-US" sz="2000" dirty="0"/>
            </a:br>
            <a:r>
              <a:rPr lang="en-US" sz="2000" dirty="0"/>
              <a:t>Dr. </a:t>
            </a:r>
            <a:r>
              <a:rPr lang="en-US" sz="2000" dirty="0" err="1"/>
              <a:t>Nassif</a:t>
            </a:r>
            <a:r>
              <a:rPr lang="en-US" sz="2000" dirty="0"/>
              <a:t>. </a:t>
            </a:r>
            <a:br>
              <a:rPr lang="en-US" sz="2000" dirty="0"/>
            </a:br>
            <a:r>
              <a:rPr lang="en-US" sz="2000" dirty="0"/>
              <a:t/>
            </a:r>
            <a:br>
              <a:rPr lang="en-US" sz="2000" dirty="0"/>
            </a:br>
            <a:r>
              <a:rPr lang="en-US" sz="2000" dirty="0"/>
              <a:t>He changed his antibiotic prescribing</a:t>
            </a:r>
          </a:p>
          <a:p>
            <a:r>
              <a:rPr lang="en-US" sz="2000" dirty="0"/>
              <a:t>And they co-authored a paper to educate</a:t>
            </a:r>
          </a:p>
          <a:p>
            <a:r>
              <a:rPr lang="en-US" sz="2000" dirty="0"/>
              <a:t>other plastic surgeons.</a:t>
            </a:r>
          </a:p>
        </p:txBody>
      </p:sp>
      <p:pic>
        <p:nvPicPr>
          <p:cNvPr id="7" name="Picture 6" descr="Screen Shot 2019-12-07 at 11.09.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0067" y="4176997"/>
            <a:ext cx="3748454" cy="2173017"/>
          </a:xfrm>
          <a:prstGeom prst="rect">
            <a:avLst/>
          </a:prstGeom>
        </p:spPr>
      </p:pic>
      <p:pic>
        <p:nvPicPr>
          <p:cNvPr id="8" name="Picture 7">
            <a:extLst>
              <a:ext uri="{FF2B5EF4-FFF2-40B4-BE49-F238E27FC236}">
                <a16:creationId xmlns:a16="http://schemas.microsoft.com/office/drawing/2014/main" xmlns="" id="{26651843-6E66-594F-8D21-4962D5F11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06" y="4781963"/>
            <a:ext cx="1702440" cy="1147992"/>
          </a:xfrm>
          <a:prstGeom prst="rect">
            <a:avLst/>
          </a:prstGeom>
        </p:spPr>
      </p:pic>
    </p:spTree>
    <p:extLst>
      <p:ext uri="{BB962C8B-B14F-4D97-AF65-F5344CB8AC3E}">
        <p14:creationId xmlns:p14="http://schemas.microsoft.com/office/powerpoint/2010/main" val="2897876724"/>
      </p:ext>
    </p:extLst>
  </p:cSld>
  <p:clrMapOvr>
    <a:masterClrMapping/>
  </p:clrMapOvr>
  <p:transition xmlns:p14="http://schemas.microsoft.com/office/powerpoint/2010/mai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81" y="418418"/>
            <a:ext cx="10972800" cy="1143000"/>
          </a:xfrm>
        </p:spPr>
        <p:txBody>
          <a:bodyPr/>
          <a:lstStyle/>
          <a:p>
            <a:r>
              <a:rPr lang="en-US" dirty="0"/>
              <a:t>“Know and Trust the </a:t>
            </a:r>
            <a:r>
              <a:rPr lang="en-US" dirty="0" smtClean="0"/>
              <a:t>Steward”</a:t>
            </a:r>
            <a:br>
              <a:rPr lang="en-US" dirty="0" smtClean="0"/>
            </a:br>
            <a:r>
              <a:rPr lang="en-US" sz="3600" dirty="0" smtClean="0"/>
              <a:t>Columbus OH Dental ASP</a:t>
            </a:r>
            <a:endParaRPr lang="en-US" sz="3600" dirty="0"/>
          </a:p>
        </p:txBody>
      </p:sp>
      <p:sp>
        <p:nvSpPr>
          <p:cNvPr id="3" name="Slide Number Placeholder 2"/>
          <p:cNvSpPr>
            <a:spLocks noGrp="1"/>
          </p:cNvSpPr>
          <p:nvPr>
            <p:ph type="sldNum" sz="quarter" idx="4294967295"/>
          </p:nvPr>
        </p:nvSpPr>
        <p:spPr/>
        <p:txBody>
          <a:bodyPr/>
          <a:lstStyle/>
          <a:p>
            <a:pPr>
              <a:defRPr/>
            </a:pPr>
            <a:fld id="{5D313E0F-6C34-4EE5-94EF-E3F53D0B16C0}" type="slidenum">
              <a:rPr lang="uk-UA" smtClean="0"/>
              <a:pPr>
                <a:defRPr/>
              </a:pPr>
              <a:t>15</a:t>
            </a:fld>
            <a:endParaRPr lang="uk-UA"/>
          </a:p>
        </p:txBody>
      </p:sp>
      <p:sp>
        <p:nvSpPr>
          <p:cNvPr id="4" name="Rectangle 3"/>
          <p:cNvSpPr/>
          <p:nvPr/>
        </p:nvSpPr>
        <p:spPr>
          <a:xfrm>
            <a:off x="1066295" y="2972833"/>
            <a:ext cx="3570289" cy="830997"/>
          </a:xfrm>
          <a:prstGeom prst="rect">
            <a:avLst/>
          </a:prstGeom>
        </p:spPr>
        <p:txBody>
          <a:bodyPr wrap="square">
            <a:spAutoFit/>
          </a:bodyPr>
          <a:lstStyle/>
          <a:p>
            <a:r>
              <a:rPr lang="en-US" sz="2400" b="1" dirty="0" smtClean="0"/>
              <a:t>Dentist: </a:t>
            </a:r>
            <a:br>
              <a:rPr lang="en-US" sz="2400" b="1" dirty="0" smtClean="0"/>
            </a:br>
            <a:r>
              <a:rPr lang="en-US" sz="2400" b="1" dirty="0" smtClean="0"/>
              <a:t>my husband</a:t>
            </a:r>
            <a:endParaRPr lang="en-US" sz="2400" b="1" dirty="0"/>
          </a:p>
        </p:txBody>
      </p:sp>
      <p:sp>
        <p:nvSpPr>
          <p:cNvPr id="6" name="Rectangle 5"/>
          <p:cNvSpPr/>
          <p:nvPr/>
        </p:nvSpPr>
        <p:spPr>
          <a:xfrm>
            <a:off x="8063104" y="2910429"/>
            <a:ext cx="3630194" cy="830997"/>
          </a:xfrm>
          <a:prstGeom prst="rect">
            <a:avLst/>
          </a:prstGeom>
        </p:spPr>
        <p:txBody>
          <a:bodyPr wrap="square">
            <a:spAutoFit/>
          </a:bodyPr>
          <a:lstStyle/>
          <a:p>
            <a:r>
              <a:rPr lang="en-US" sz="2400" b="1" dirty="0" smtClean="0"/>
              <a:t>Orthopedic surgeon: </a:t>
            </a:r>
            <a:br>
              <a:rPr lang="en-US" sz="2400" b="1" dirty="0" smtClean="0"/>
            </a:br>
            <a:r>
              <a:rPr lang="en-US" sz="2400" b="1" dirty="0" smtClean="0"/>
              <a:t>my neighbor</a:t>
            </a:r>
            <a:endParaRPr lang="en-US" sz="2400" b="1" dirty="0"/>
          </a:p>
        </p:txBody>
      </p:sp>
      <p:pic>
        <p:nvPicPr>
          <p:cNvPr id="8" name="Picture 7">
            <a:extLst>
              <a:ext uri="{FF2B5EF4-FFF2-40B4-BE49-F238E27FC236}">
                <a16:creationId xmlns:a16="http://schemas.microsoft.com/office/drawing/2014/main" xmlns="" id="{26651843-6E66-594F-8D21-4962D5F112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1452" y="2613059"/>
            <a:ext cx="3057165" cy="2061512"/>
          </a:xfrm>
          <a:prstGeom prst="rect">
            <a:avLst/>
          </a:prstGeom>
        </p:spPr>
      </p:pic>
      <p:sp>
        <p:nvSpPr>
          <p:cNvPr id="9" name="TextBox 8"/>
          <p:cNvSpPr txBox="1"/>
          <p:nvPr/>
        </p:nvSpPr>
        <p:spPr>
          <a:xfrm>
            <a:off x="4103628" y="5289472"/>
            <a:ext cx="3571523" cy="369332"/>
          </a:xfrm>
          <a:prstGeom prst="rect">
            <a:avLst/>
          </a:prstGeom>
          <a:noFill/>
        </p:spPr>
        <p:txBody>
          <a:bodyPr wrap="none" rtlCol="0">
            <a:spAutoFit/>
          </a:bodyPr>
          <a:lstStyle/>
          <a:p>
            <a:r>
              <a:rPr lang="en-US" dirty="0" smtClean="0"/>
              <a:t>OSU faculty and CDC physicians</a:t>
            </a:r>
            <a:endParaRPr lang="en-US" dirty="0"/>
          </a:p>
        </p:txBody>
      </p:sp>
    </p:spTree>
    <p:extLst>
      <p:ext uri="{BB962C8B-B14F-4D97-AF65-F5344CB8AC3E}">
        <p14:creationId xmlns:p14="http://schemas.microsoft.com/office/powerpoint/2010/main" val="3292668550"/>
      </p:ext>
    </p:extLst>
  </p:cSld>
  <p:clrMapOvr>
    <a:masterClrMapping/>
  </p:clrMapOvr>
  <p:transition xmlns:p14="http://schemas.microsoft.com/office/powerpoint/2010/mai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592939" y="2609958"/>
            <a:ext cx="3599063" cy="1354217"/>
          </a:xfrm>
          <a:prstGeom prst="rect">
            <a:avLst/>
          </a:prstGeom>
          <a:noFill/>
        </p:spPr>
        <p:txBody>
          <a:bodyPr wrap="square" rtlCol="0">
            <a:spAutoFit/>
          </a:bodyPr>
          <a:lstStyle/>
          <a:p>
            <a:pPr algn="ctr"/>
            <a:r>
              <a:rPr lang="en-US" sz="1600" b="1" dirty="0"/>
              <a:t>Peter E. Larsen, DDS, FACS</a:t>
            </a:r>
          </a:p>
          <a:p>
            <a:pPr algn="ctr"/>
            <a:r>
              <a:rPr lang="en-US" sz="1100" dirty="0"/>
              <a:t>Professor and Chair of Oral and Maxillofacial Surgery and Dental Anesthesiology,</a:t>
            </a:r>
          </a:p>
          <a:p>
            <a:pPr algn="ctr"/>
            <a:r>
              <a:rPr lang="en-US" sz="1100" dirty="0"/>
              <a:t>The Larry J. Peterson endowed Professor of Oral</a:t>
            </a:r>
          </a:p>
          <a:p>
            <a:pPr algn="ctr"/>
            <a:r>
              <a:rPr lang="en-US" sz="1100" dirty="0"/>
              <a:t>and Maxillofacial Surgery,</a:t>
            </a:r>
          </a:p>
          <a:p>
            <a:pPr algn="ctr"/>
            <a:r>
              <a:rPr lang="en-US" sz="1100" dirty="0"/>
              <a:t>College of Dentistry and </a:t>
            </a:r>
          </a:p>
          <a:p>
            <a:pPr algn="ctr"/>
            <a:r>
              <a:rPr lang="en-US" sz="1100" dirty="0"/>
              <a:t>The OSU Wexner Medical Center</a:t>
            </a:r>
            <a:endParaRPr lang="en-US" sz="1000" dirty="0"/>
          </a:p>
        </p:txBody>
      </p:sp>
      <p:sp>
        <p:nvSpPr>
          <p:cNvPr id="12" name="TextBox 11"/>
          <p:cNvSpPr txBox="1"/>
          <p:nvPr/>
        </p:nvSpPr>
        <p:spPr>
          <a:xfrm>
            <a:off x="5427188" y="2604545"/>
            <a:ext cx="3430990" cy="1261884"/>
          </a:xfrm>
          <a:prstGeom prst="rect">
            <a:avLst/>
          </a:prstGeom>
          <a:noFill/>
        </p:spPr>
        <p:txBody>
          <a:bodyPr wrap="square" rtlCol="0">
            <a:spAutoFit/>
          </a:bodyPr>
          <a:lstStyle/>
          <a:p>
            <a:pPr algn="ctr"/>
            <a:r>
              <a:rPr lang="en-US" sz="1600" b="1" dirty="0">
                <a:solidFill>
                  <a:srgbClr val="000A0A"/>
                </a:solidFill>
                <a:latin typeface=""/>
              </a:rPr>
              <a:t>Andrew H. Glassman, MD, MS</a:t>
            </a:r>
          </a:p>
          <a:p>
            <a:pPr algn="ctr"/>
            <a:r>
              <a:rPr lang="en-US" sz="1200" dirty="0">
                <a:solidFill>
                  <a:srgbClr val="000A0A"/>
                </a:solidFill>
                <a:latin typeface=""/>
              </a:rPr>
              <a:t>Professor and Chairman,</a:t>
            </a:r>
          </a:p>
          <a:p>
            <a:pPr algn="ctr"/>
            <a:r>
              <a:rPr lang="en-US" sz="1200" dirty="0">
                <a:solidFill>
                  <a:srgbClr val="000A0A"/>
                </a:solidFill>
                <a:latin typeface=""/>
              </a:rPr>
              <a:t>Department of </a:t>
            </a:r>
            <a:r>
              <a:rPr lang="en-US" sz="1200" dirty="0" err="1">
                <a:solidFill>
                  <a:srgbClr val="000A0A"/>
                </a:solidFill>
                <a:latin typeface=""/>
              </a:rPr>
              <a:t>Orthopaedics</a:t>
            </a:r>
            <a:r>
              <a:rPr lang="en-US" sz="1200" dirty="0">
                <a:solidFill>
                  <a:srgbClr val="000A0A"/>
                </a:solidFill>
                <a:latin typeface=""/>
              </a:rPr>
              <a:t>;</a:t>
            </a:r>
          </a:p>
          <a:p>
            <a:pPr algn="ctr"/>
            <a:r>
              <a:rPr lang="en-US" sz="1200" dirty="0">
                <a:solidFill>
                  <a:srgbClr val="000A0A"/>
                </a:solidFill>
                <a:latin typeface=""/>
              </a:rPr>
              <a:t>Frank J. </a:t>
            </a:r>
            <a:r>
              <a:rPr lang="en-US" sz="1200" dirty="0" err="1">
                <a:solidFill>
                  <a:srgbClr val="000A0A"/>
                </a:solidFill>
                <a:latin typeface=""/>
              </a:rPr>
              <a:t>Kloenne</a:t>
            </a:r>
            <a:r>
              <a:rPr lang="en-US" sz="1200" dirty="0">
                <a:solidFill>
                  <a:srgbClr val="000A0A"/>
                </a:solidFill>
                <a:latin typeface=""/>
              </a:rPr>
              <a:t> Endowed</a:t>
            </a:r>
          </a:p>
          <a:p>
            <a:pPr algn="ctr"/>
            <a:r>
              <a:rPr lang="en-US" sz="1200" dirty="0">
                <a:solidFill>
                  <a:srgbClr val="000A0A"/>
                </a:solidFill>
                <a:latin typeface=""/>
              </a:rPr>
              <a:t>Chair of </a:t>
            </a:r>
            <a:r>
              <a:rPr lang="en-US" sz="1200" dirty="0" err="1">
                <a:solidFill>
                  <a:srgbClr val="000A0A"/>
                </a:solidFill>
                <a:latin typeface=""/>
              </a:rPr>
              <a:t>Orthopaedic</a:t>
            </a:r>
            <a:endParaRPr lang="en-US" sz="1200" dirty="0">
              <a:solidFill>
                <a:srgbClr val="000A0A"/>
              </a:solidFill>
              <a:latin typeface=""/>
            </a:endParaRPr>
          </a:p>
          <a:p>
            <a:pPr algn="ctr"/>
            <a:r>
              <a:rPr lang="en-US" sz="1200" dirty="0">
                <a:solidFill>
                  <a:srgbClr val="000A0A"/>
                </a:solidFill>
                <a:latin typeface=""/>
              </a:rPr>
              <a:t>Surgery, </a:t>
            </a:r>
            <a:r>
              <a:rPr lang="en-US" sz="1200" dirty="0" err="1">
                <a:solidFill>
                  <a:srgbClr val="000A0A"/>
                </a:solidFill>
                <a:latin typeface=""/>
              </a:rPr>
              <a:t>Wexner</a:t>
            </a:r>
            <a:r>
              <a:rPr lang="en-US" sz="1200" dirty="0">
                <a:solidFill>
                  <a:srgbClr val="000A0A"/>
                </a:solidFill>
                <a:latin typeface=""/>
              </a:rPr>
              <a:t> Medical Center</a:t>
            </a:r>
          </a:p>
        </p:txBody>
      </p:sp>
      <p:sp>
        <p:nvSpPr>
          <p:cNvPr id="14" name="TextBox 13"/>
          <p:cNvSpPr txBox="1"/>
          <p:nvPr/>
        </p:nvSpPr>
        <p:spPr>
          <a:xfrm>
            <a:off x="2228435" y="2621309"/>
            <a:ext cx="4444891" cy="1138773"/>
          </a:xfrm>
          <a:prstGeom prst="rect">
            <a:avLst/>
          </a:prstGeom>
          <a:noFill/>
        </p:spPr>
        <p:txBody>
          <a:bodyPr wrap="square" rtlCol="0">
            <a:spAutoFit/>
          </a:bodyPr>
          <a:lstStyle/>
          <a:p>
            <a:pPr algn="ctr"/>
            <a:r>
              <a:rPr lang="en-US" sz="1600" b="1" dirty="0"/>
              <a:t>Julie E. </a:t>
            </a:r>
            <a:r>
              <a:rPr lang="en-US" sz="1600" b="1" dirty="0" err="1"/>
              <a:t>Mangino</a:t>
            </a:r>
            <a:r>
              <a:rPr lang="en-US" sz="1600" b="1" dirty="0"/>
              <a:t>,</a:t>
            </a:r>
          </a:p>
          <a:p>
            <a:pPr algn="ctr"/>
            <a:r>
              <a:rPr lang="en-US" sz="1600" b="1" dirty="0"/>
              <a:t>MD, FSHEA</a:t>
            </a:r>
          </a:p>
          <a:p>
            <a:pPr algn="ctr"/>
            <a:r>
              <a:rPr lang="en-US" sz="1200" dirty="0"/>
              <a:t>Professor Emeritus,</a:t>
            </a:r>
          </a:p>
          <a:p>
            <a:pPr algn="ctr"/>
            <a:r>
              <a:rPr lang="en-US" sz="1200" dirty="0" smtClean="0"/>
              <a:t>College </a:t>
            </a:r>
            <a:r>
              <a:rPr lang="en-US" sz="1200" dirty="0"/>
              <a:t>of Medicine </a:t>
            </a:r>
          </a:p>
          <a:p>
            <a:pPr algn="ctr"/>
            <a:r>
              <a:rPr lang="en-US" sz="1200" dirty="0"/>
              <a:t>Division of Infectious Diseases</a:t>
            </a:r>
            <a:endParaRPr lang="en-US" sz="1050" dirty="0"/>
          </a:p>
        </p:txBody>
      </p:sp>
      <p:grpSp>
        <p:nvGrpSpPr>
          <p:cNvPr id="22" name="Group 21"/>
          <p:cNvGrpSpPr/>
          <p:nvPr/>
        </p:nvGrpSpPr>
        <p:grpSpPr>
          <a:xfrm>
            <a:off x="0" y="1197723"/>
            <a:ext cx="3177309" cy="2587584"/>
            <a:chOff x="6857161" y="2284212"/>
            <a:chExt cx="3177309" cy="2587584"/>
          </a:xfrm>
        </p:grpSpPr>
        <p:sp>
          <p:nvSpPr>
            <p:cNvPr id="4" name="TextBox 3"/>
            <p:cNvSpPr txBox="1"/>
            <p:nvPr/>
          </p:nvSpPr>
          <p:spPr>
            <a:xfrm>
              <a:off x="6857161" y="3702245"/>
              <a:ext cx="3177309" cy="1169551"/>
            </a:xfrm>
            <a:prstGeom prst="rect">
              <a:avLst/>
            </a:prstGeom>
            <a:noFill/>
          </p:spPr>
          <p:txBody>
            <a:bodyPr wrap="square" rtlCol="0">
              <a:spAutoFit/>
            </a:bodyPr>
            <a:lstStyle/>
            <a:p>
              <a:pPr algn="ctr"/>
              <a:r>
                <a:rPr lang="en-US" sz="1600" b="1" dirty="0"/>
                <a:t>Debbie Goff, PharmD, </a:t>
              </a:r>
              <a:r>
                <a:rPr lang="en-US" sz="1600" b="1" dirty="0" smtClean="0"/>
                <a:t>FIDSA, FCCP</a:t>
              </a:r>
              <a:r>
                <a:rPr lang="en-US" dirty="0" smtClean="0"/>
                <a:t> </a:t>
              </a:r>
              <a:endParaRPr lang="en-US" dirty="0"/>
            </a:p>
            <a:p>
              <a:pPr algn="ctr"/>
              <a:r>
                <a:rPr lang="en-US" sz="1200" dirty="0"/>
                <a:t>ID Specialist, OSU </a:t>
              </a:r>
              <a:r>
                <a:rPr lang="en-US" sz="1200" dirty="0" err="1"/>
                <a:t>Wexner</a:t>
              </a:r>
              <a:r>
                <a:rPr lang="en-US" sz="1200" dirty="0"/>
                <a:t> Medical Center </a:t>
              </a:r>
              <a:r>
                <a:rPr lang="en-US" sz="1200" dirty="0" smtClean="0"/>
                <a:t>Professor of Pharmacy</a:t>
              </a:r>
            </a:p>
            <a:p>
              <a:pPr algn="ctr"/>
              <a:r>
                <a:rPr lang="en-US" sz="1200" dirty="0" smtClean="0"/>
                <a:t>College of Pharmacy</a:t>
              </a:r>
              <a:r>
                <a:rPr lang="en-US" sz="1200" dirty="0" smtClean="0"/>
                <a:t>  </a:t>
              </a:r>
              <a:endParaRPr lang="en-US" sz="1200"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8590" r="4416" b="17432"/>
            <a:stretch/>
          </p:blipFill>
          <p:spPr>
            <a:xfrm>
              <a:off x="7880150" y="2284212"/>
              <a:ext cx="1210962" cy="1436714"/>
            </a:xfrm>
            <a:prstGeom prst="rect">
              <a:avLst/>
            </a:prstGeom>
          </p:spPr>
        </p:pic>
      </p:grpSp>
      <p:sp>
        <p:nvSpPr>
          <p:cNvPr id="3" name="TextBox 2"/>
          <p:cNvSpPr txBox="1"/>
          <p:nvPr/>
        </p:nvSpPr>
        <p:spPr>
          <a:xfrm>
            <a:off x="344502" y="427231"/>
            <a:ext cx="11669167" cy="646331"/>
          </a:xfrm>
          <a:prstGeom prst="rect">
            <a:avLst/>
          </a:prstGeom>
          <a:noFill/>
        </p:spPr>
        <p:txBody>
          <a:bodyPr wrap="square" rtlCol="0">
            <a:spAutoFit/>
          </a:bodyPr>
          <a:lstStyle/>
          <a:p>
            <a:pPr algn="ctr"/>
            <a:r>
              <a:rPr lang="en-US" sz="3600" dirty="0" smtClean="0">
                <a:solidFill>
                  <a:srgbClr val="000000"/>
                </a:solidFill>
                <a:latin typeface="+mj-lt"/>
              </a:rPr>
              <a:t>Dental Antibiotic </a:t>
            </a:r>
            <a:r>
              <a:rPr lang="en-US" sz="3600" dirty="0" smtClean="0">
                <a:solidFill>
                  <a:srgbClr val="000000"/>
                </a:solidFill>
                <a:latin typeface="+mj-lt"/>
              </a:rPr>
              <a:t>Stewardship</a:t>
            </a:r>
            <a:endParaRPr lang="en-US" sz="2000" dirty="0">
              <a:solidFill>
                <a:srgbClr val="000000"/>
              </a:solidFill>
              <a:latin typeface="+mj-lt"/>
            </a:endParaRPr>
          </a:p>
        </p:txBody>
      </p:sp>
      <p:pic>
        <p:nvPicPr>
          <p:cNvPr id="5" name="Picture 4"/>
          <p:cNvPicPr>
            <a:picLocks noChangeAspect="1"/>
          </p:cNvPicPr>
          <p:nvPr/>
        </p:nvPicPr>
        <p:blipFill>
          <a:blip r:embed="rId4"/>
          <a:stretch>
            <a:fillRect/>
          </a:stretch>
        </p:blipFill>
        <p:spPr>
          <a:xfrm>
            <a:off x="6458791" y="1069881"/>
            <a:ext cx="1360103" cy="1370329"/>
          </a:xfrm>
          <a:prstGeom prst="rect">
            <a:avLst/>
          </a:prstGeom>
        </p:spPr>
      </p:pic>
      <p:pic>
        <p:nvPicPr>
          <p:cNvPr id="8" name="Picture 7"/>
          <p:cNvPicPr>
            <a:picLocks noChangeAspect="1"/>
          </p:cNvPicPr>
          <p:nvPr/>
        </p:nvPicPr>
        <p:blipFill>
          <a:blip r:embed="rId5"/>
          <a:stretch>
            <a:fillRect/>
          </a:stretch>
        </p:blipFill>
        <p:spPr>
          <a:xfrm>
            <a:off x="3813250" y="1121344"/>
            <a:ext cx="1301223" cy="1318866"/>
          </a:xfrm>
          <a:prstGeom prst="rect">
            <a:avLst/>
          </a:prstGeom>
        </p:spPr>
      </p:pic>
      <p:pic>
        <p:nvPicPr>
          <p:cNvPr id="13" name="Picture 12"/>
          <p:cNvPicPr>
            <a:picLocks noChangeAspect="1"/>
          </p:cNvPicPr>
          <p:nvPr/>
        </p:nvPicPr>
        <p:blipFill>
          <a:blip r:embed="rId6"/>
          <a:stretch>
            <a:fillRect/>
          </a:stretch>
        </p:blipFill>
        <p:spPr>
          <a:xfrm>
            <a:off x="9849757" y="986888"/>
            <a:ext cx="1297907" cy="1306857"/>
          </a:xfrm>
          <a:prstGeom prst="rect">
            <a:avLst/>
          </a:prstGeom>
        </p:spPr>
      </p:pic>
      <p:pic>
        <p:nvPicPr>
          <p:cNvPr id="16" name="Picture 15"/>
          <p:cNvPicPr>
            <a:picLocks noChangeAspect="1"/>
          </p:cNvPicPr>
          <p:nvPr/>
        </p:nvPicPr>
        <p:blipFill>
          <a:blip r:embed="rId7"/>
          <a:stretch>
            <a:fillRect/>
          </a:stretch>
        </p:blipFill>
        <p:spPr>
          <a:xfrm>
            <a:off x="1022989" y="4296553"/>
            <a:ext cx="1114725" cy="1453738"/>
          </a:xfrm>
          <a:prstGeom prst="rect">
            <a:avLst/>
          </a:prstGeom>
        </p:spPr>
      </p:pic>
      <p:sp>
        <p:nvSpPr>
          <p:cNvPr id="2" name="TextBox 1"/>
          <p:cNvSpPr txBox="1"/>
          <p:nvPr/>
        </p:nvSpPr>
        <p:spPr>
          <a:xfrm>
            <a:off x="332521" y="5780904"/>
            <a:ext cx="2362546" cy="523220"/>
          </a:xfrm>
          <a:prstGeom prst="rect">
            <a:avLst/>
          </a:prstGeom>
          <a:noFill/>
        </p:spPr>
        <p:txBody>
          <a:bodyPr wrap="none" rtlCol="0">
            <a:spAutoFit/>
          </a:bodyPr>
          <a:lstStyle/>
          <a:p>
            <a:r>
              <a:rPr lang="en-US" sz="1600" b="1" dirty="0" smtClean="0"/>
              <a:t>Rick </a:t>
            </a:r>
            <a:r>
              <a:rPr lang="en-US" sz="1600" b="1" dirty="0" err="1" smtClean="0"/>
              <a:t>Scheetz</a:t>
            </a:r>
            <a:r>
              <a:rPr lang="en-US" sz="1600" b="1" dirty="0" smtClean="0"/>
              <a:t>, DDS MS</a:t>
            </a:r>
          </a:p>
          <a:p>
            <a:r>
              <a:rPr lang="en-US" sz="1200" dirty="0" smtClean="0"/>
              <a:t>Oral &amp; Facial Surgeons of Ohio</a:t>
            </a:r>
            <a:endParaRPr lang="en-US" sz="1200" dirty="0"/>
          </a:p>
        </p:txBody>
      </p:sp>
      <p:pic>
        <p:nvPicPr>
          <p:cNvPr id="17" name="Picture 16"/>
          <p:cNvPicPr>
            <a:picLocks noChangeAspect="1"/>
          </p:cNvPicPr>
          <p:nvPr/>
        </p:nvPicPr>
        <p:blipFill rotWithShape="1">
          <a:blip r:embed="rId8"/>
          <a:srcRect b="44672"/>
          <a:stretch/>
        </p:blipFill>
        <p:spPr>
          <a:xfrm>
            <a:off x="6447292" y="4068896"/>
            <a:ext cx="1585830" cy="1298559"/>
          </a:xfrm>
          <a:prstGeom prst="rect">
            <a:avLst/>
          </a:prstGeom>
        </p:spPr>
      </p:pic>
      <p:sp>
        <p:nvSpPr>
          <p:cNvPr id="6" name="TextBox 5"/>
          <p:cNvSpPr txBox="1"/>
          <p:nvPr/>
        </p:nvSpPr>
        <p:spPr>
          <a:xfrm>
            <a:off x="5211665" y="5319532"/>
            <a:ext cx="3664155" cy="1077218"/>
          </a:xfrm>
          <a:prstGeom prst="rect">
            <a:avLst/>
          </a:prstGeom>
          <a:noFill/>
        </p:spPr>
        <p:txBody>
          <a:bodyPr wrap="square" rtlCol="0">
            <a:spAutoFit/>
          </a:bodyPr>
          <a:lstStyle/>
          <a:p>
            <a:pPr algn="ctr"/>
            <a:r>
              <a:rPr lang="en-US" sz="1600" b="1" dirty="0" smtClean="0"/>
              <a:t>Denise </a:t>
            </a:r>
            <a:r>
              <a:rPr lang="en-US" sz="1600" b="1" dirty="0" err="1" smtClean="0"/>
              <a:t>Cardo</a:t>
            </a:r>
            <a:r>
              <a:rPr lang="en-US" sz="1600" b="1" dirty="0" smtClean="0"/>
              <a:t>, MD</a:t>
            </a:r>
          </a:p>
          <a:p>
            <a:pPr algn="ctr"/>
            <a:r>
              <a:rPr lang="en-US" sz="1200" dirty="0"/>
              <a:t>Director of the Division of Healthcare Quality Promotion </a:t>
            </a:r>
            <a:endParaRPr lang="en-US" sz="1200" dirty="0" smtClean="0"/>
          </a:p>
          <a:p>
            <a:pPr algn="ctr"/>
            <a:r>
              <a:rPr lang="en-US" sz="1200" dirty="0" smtClean="0"/>
              <a:t> </a:t>
            </a:r>
            <a:r>
              <a:rPr lang="en-US" sz="1200" dirty="0"/>
              <a:t>National Center for Emerging and Zoonotic Infectious Diseases</a:t>
            </a:r>
            <a:endParaRPr lang="en-US" sz="1200" b="1" dirty="0"/>
          </a:p>
        </p:txBody>
      </p:sp>
      <p:sp>
        <p:nvSpPr>
          <p:cNvPr id="7" name="Rectangle 6"/>
          <p:cNvSpPr/>
          <p:nvPr/>
        </p:nvSpPr>
        <p:spPr>
          <a:xfrm>
            <a:off x="8590281" y="5583151"/>
            <a:ext cx="3411407" cy="707886"/>
          </a:xfrm>
          <a:prstGeom prst="rect">
            <a:avLst/>
          </a:prstGeom>
        </p:spPr>
        <p:txBody>
          <a:bodyPr wrap="square">
            <a:spAutoFit/>
          </a:bodyPr>
          <a:lstStyle/>
          <a:p>
            <a:pPr algn="ctr"/>
            <a:r>
              <a:rPr lang="en-US" sz="1600" b="1" dirty="0" err="1" smtClean="0"/>
              <a:t>Lauri</a:t>
            </a:r>
            <a:r>
              <a:rPr lang="en-US" sz="1600" b="1" dirty="0" smtClean="0"/>
              <a:t> Hicks DO</a:t>
            </a:r>
          </a:p>
          <a:p>
            <a:pPr algn="ctr"/>
            <a:r>
              <a:rPr lang="en-US" sz="1200" dirty="0" smtClean="0"/>
              <a:t>Captain </a:t>
            </a:r>
            <a:r>
              <a:rPr lang="en-US" sz="1200" dirty="0"/>
              <a:t>in the US Public Health Service</a:t>
            </a:r>
            <a:br>
              <a:rPr lang="en-US" sz="1200" dirty="0"/>
            </a:br>
            <a:r>
              <a:rPr lang="en-US" sz="1200" dirty="0"/>
              <a:t>Director for Office of Antibiotic Stewardship </a:t>
            </a:r>
          </a:p>
        </p:txBody>
      </p:sp>
      <p:pic>
        <p:nvPicPr>
          <p:cNvPr id="18" name="Picture 17"/>
          <p:cNvPicPr>
            <a:picLocks noChangeAspect="1"/>
          </p:cNvPicPr>
          <p:nvPr/>
        </p:nvPicPr>
        <p:blipFill rotWithShape="1">
          <a:blip r:embed="rId9"/>
          <a:srcRect b="50185"/>
          <a:stretch/>
        </p:blipFill>
        <p:spPr>
          <a:xfrm>
            <a:off x="9467777" y="4233546"/>
            <a:ext cx="1585830" cy="1212345"/>
          </a:xfrm>
          <a:prstGeom prst="rect">
            <a:avLst/>
          </a:prstGeom>
        </p:spPr>
      </p:pic>
      <p:pic>
        <p:nvPicPr>
          <p:cNvPr id="9" name="Picture 8"/>
          <p:cNvPicPr>
            <a:picLocks noChangeAspect="1"/>
          </p:cNvPicPr>
          <p:nvPr/>
        </p:nvPicPr>
        <p:blipFill rotWithShape="1">
          <a:blip r:embed="rId10"/>
          <a:srcRect b="23730"/>
          <a:stretch/>
        </p:blipFill>
        <p:spPr>
          <a:xfrm>
            <a:off x="3239310" y="4338472"/>
            <a:ext cx="1212351" cy="1317982"/>
          </a:xfrm>
          <a:prstGeom prst="rect">
            <a:avLst/>
          </a:prstGeom>
        </p:spPr>
      </p:pic>
      <p:sp>
        <p:nvSpPr>
          <p:cNvPr id="10" name="Rectangle 9"/>
          <p:cNvSpPr/>
          <p:nvPr/>
        </p:nvSpPr>
        <p:spPr>
          <a:xfrm>
            <a:off x="2808383" y="5743559"/>
            <a:ext cx="2379319" cy="584776"/>
          </a:xfrm>
          <a:prstGeom prst="rect">
            <a:avLst/>
          </a:prstGeom>
        </p:spPr>
        <p:txBody>
          <a:bodyPr wrap="square">
            <a:spAutoFit/>
          </a:bodyPr>
          <a:lstStyle/>
          <a:p>
            <a:r>
              <a:rPr lang="en-US" b="1" dirty="0" smtClean="0"/>
              <a:t>Doug Goff, </a:t>
            </a:r>
            <a:r>
              <a:rPr lang="en-US" b="1" dirty="0"/>
              <a:t>DDS MS</a:t>
            </a:r>
          </a:p>
          <a:p>
            <a:r>
              <a:rPr lang="en-US" sz="1400" dirty="0" err="1" smtClean="0"/>
              <a:t>Prosthodontist</a:t>
            </a:r>
            <a:endParaRPr lang="en-US" sz="1400" dirty="0"/>
          </a:p>
        </p:txBody>
      </p:sp>
    </p:spTree>
    <p:extLst>
      <p:ext uri="{BB962C8B-B14F-4D97-AF65-F5344CB8AC3E}">
        <p14:creationId xmlns:p14="http://schemas.microsoft.com/office/powerpoint/2010/main" val="51855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994409" y="1028470"/>
            <a:ext cx="11010389" cy="4955203"/>
          </a:xfrm>
          <a:prstGeom prst="rect">
            <a:avLst/>
          </a:prstGeom>
          <a:noFill/>
        </p:spPr>
        <p:txBody>
          <a:bodyPr wrap="square" rtlCol="0">
            <a:spAutoFit/>
          </a:bodyPr>
          <a:lstStyle/>
          <a:p>
            <a:r>
              <a:rPr lang="en-US" sz="4000" b="1" dirty="0" smtClean="0"/>
              <a:t>Dinner Meeting</a:t>
            </a:r>
            <a:endParaRPr lang="en-US" sz="4000" b="1" dirty="0"/>
          </a:p>
          <a:p>
            <a:endParaRPr lang="en-US" sz="2800" dirty="0"/>
          </a:p>
          <a:p>
            <a:r>
              <a:rPr lang="en-US" sz="2800" dirty="0" smtClean="0"/>
              <a:t>Dinner (Education)</a:t>
            </a:r>
            <a:br>
              <a:rPr lang="en-US" sz="2800" dirty="0" smtClean="0"/>
            </a:br>
            <a:r>
              <a:rPr lang="en-US" sz="2400" dirty="0" smtClean="0"/>
              <a:t>OSU faculty, CDC, Private practice dentists</a:t>
            </a:r>
            <a:endParaRPr lang="en-US" sz="2400" dirty="0"/>
          </a:p>
          <a:p>
            <a:endParaRPr lang="en-US" sz="2800" dirty="0"/>
          </a:p>
          <a:p>
            <a:r>
              <a:rPr lang="en-US" sz="2800" dirty="0"/>
              <a:t>Breakout into working </a:t>
            </a:r>
            <a:r>
              <a:rPr lang="en-US" sz="2800" dirty="0" smtClean="0"/>
              <a:t>groups (Peer pressure, Trust the steward)</a:t>
            </a:r>
            <a:br>
              <a:rPr lang="en-US" sz="2800" dirty="0" smtClean="0"/>
            </a:br>
            <a:r>
              <a:rPr lang="en-US" sz="2400" dirty="0" smtClean="0"/>
              <a:t>dentists and orthopedic surgeons</a:t>
            </a:r>
            <a:endParaRPr lang="en-US" sz="2400" dirty="0"/>
          </a:p>
          <a:p>
            <a:endParaRPr lang="en-US" sz="2800" dirty="0"/>
          </a:p>
          <a:p>
            <a:r>
              <a:rPr lang="en-US" sz="2800" dirty="0"/>
              <a:t>Group presentations and </a:t>
            </a:r>
            <a:r>
              <a:rPr lang="en-US" sz="2800" dirty="0" smtClean="0"/>
              <a:t>discussion (Behavior change)</a:t>
            </a:r>
            <a:br>
              <a:rPr lang="en-US" sz="2800" dirty="0" smtClean="0"/>
            </a:br>
            <a:endParaRPr lang="en-US" sz="2800" dirty="0"/>
          </a:p>
          <a:p>
            <a:endParaRPr lang="en-US" sz="2800" dirty="0"/>
          </a:p>
        </p:txBody>
      </p:sp>
    </p:spTree>
    <p:extLst>
      <p:ext uri="{BB962C8B-B14F-4D97-AF65-F5344CB8AC3E}">
        <p14:creationId xmlns:p14="http://schemas.microsoft.com/office/powerpoint/2010/main" val="3592058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8421" y="830581"/>
            <a:ext cx="8216687" cy="2123658"/>
          </a:xfrm>
          <a:prstGeom prst="rect">
            <a:avLst/>
          </a:prstGeom>
          <a:noFill/>
        </p:spPr>
        <p:txBody>
          <a:bodyPr wrap="none" rtlCol="0">
            <a:spAutoFit/>
          </a:bodyPr>
          <a:lstStyle/>
          <a:p>
            <a:pPr algn="ctr" defTabSz="457200" fontAlgn="base">
              <a:spcBef>
                <a:spcPct val="0"/>
              </a:spcBef>
              <a:spcAft>
                <a:spcPct val="0"/>
              </a:spcAft>
            </a:pPr>
            <a:r>
              <a:rPr lang="en-US" sz="6000" dirty="0">
                <a:solidFill>
                  <a:prstClr val="black"/>
                </a:solidFill>
                <a:ea typeface="ＭＳ Ｐゴシック" charset="0"/>
              </a:rPr>
              <a:t>antibiotic </a:t>
            </a:r>
            <a:r>
              <a:rPr lang="en-US" sz="6000" b="1" i="1" dirty="0">
                <a:solidFill>
                  <a:prstClr val="black"/>
                </a:solidFill>
                <a:ea typeface="ＭＳ Ｐゴシック" charset="0"/>
              </a:rPr>
              <a:t>stewardship</a:t>
            </a:r>
          </a:p>
          <a:p>
            <a:pPr algn="ctr" defTabSz="457200" fontAlgn="base">
              <a:spcBef>
                <a:spcPct val="0"/>
              </a:spcBef>
              <a:spcAft>
                <a:spcPct val="0"/>
              </a:spcAft>
            </a:pPr>
            <a:endParaRPr lang="en-US" sz="3600" b="1" dirty="0">
              <a:solidFill>
                <a:prstClr val="black"/>
              </a:solidFill>
              <a:ea typeface="ＭＳ Ｐゴシック" charset="0"/>
            </a:endParaRPr>
          </a:p>
          <a:p>
            <a:pPr algn="ctr" defTabSz="457200" fontAlgn="base">
              <a:spcBef>
                <a:spcPct val="0"/>
              </a:spcBef>
              <a:spcAft>
                <a:spcPct val="0"/>
              </a:spcAft>
            </a:pPr>
            <a:r>
              <a:rPr lang="en-US" sz="3600" dirty="0">
                <a:solidFill>
                  <a:prstClr val="black"/>
                </a:solidFill>
                <a:ea typeface="ＭＳ Ｐゴシック" charset="0"/>
              </a:rPr>
              <a:t>Overseeing something worth protecting</a:t>
            </a:r>
          </a:p>
        </p:txBody>
      </p:sp>
      <p:sp>
        <p:nvSpPr>
          <p:cNvPr id="3" name="Rectangle 2"/>
          <p:cNvSpPr/>
          <p:nvPr/>
        </p:nvSpPr>
        <p:spPr>
          <a:xfrm>
            <a:off x="344715" y="4191001"/>
            <a:ext cx="11176000" cy="954107"/>
          </a:xfrm>
          <a:prstGeom prst="rect">
            <a:avLst/>
          </a:prstGeom>
        </p:spPr>
        <p:txBody>
          <a:bodyPr wrap="square">
            <a:spAutoFit/>
          </a:bodyPr>
          <a:lstStyle/>
          <a:p>
            <a:pPr algn="ctr"/>
            <a:r>
              <a:rPr lang="en-US" sz="2800" dirty="0" smtClean="0"/>
              <a:t>Antibiotic resistance </a:t>
            </a:r>
            <a:r>
              <a:rPr lang="en-US" sz="2800" b="1" dirty="0" smtClean="0">
                <a:solidFill>
                  <a:srgbClr val="FF0000"/>
                </a:solidFill>
              </a:rPr>
              <a:t>is </a:t>
            </a:r>
            <a:r>
              <a:rPr lang="en-US" sz="2800" b="1" dirty="0">
                <a:solidFill>
                  <a:srgbClr val="FF0000"/>
                </a:solidFill>
              </a:rPr>
              <a:t>not just an infectious disease issue</a:t>
            </a:r>
            <a:r>
              <a:rPr lang="en-US" sz="2800" dirty="0"/>
              <a:t>; </a:t>
            </a:r>
            <a:endParaRPr lang="en-US" sz="2800" dirty="0" smtClean="0"/>
          </a:p>
          <a:p>
            <a:pPr algn="ctr"/>
            <a:r>
              <a:rPr lang="en-US" sz="2800" dirty="0" smtClean="0"/>
              <a:t>it </a:t>
            </a:r>
            <a:r>
              <a:rPr lang="en-US" sz="2800" dirty="0"/>
              <a:t>is a surgical issue, a cancer issue, </a:t>
            </a:r>
            <a:r>
              <a:rPr lang="en-US" sz="2800" dirty="0" smtClean="0"/>
              <a:t>a dental issue, a patient issue</a:t>
            </a:r>
            <a:r>
              <a:rPr lang="en-US" sz="2800" dirty="0"/>
              <a:t>.</a:t>
            </a:r>
          </a:p>
        </p:txBody>
      </p:sp>
    </p:spTree>
    <p:extLst>
      <p:ext uri="{BB962C8B-B14F-4D97-AF65-F5344CB8AC3E}">
        <p14:creationId xmlns:p14="http://schemas.microsoft.com/office/powerpoint/2010/main" val="21391140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914402"/>
            <a:ext cx="6299200" cy="521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7592" y="960440"/>
            <a:ext cx="4775200" cy="513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406400" y="3657600"/>
            <a:ext cx="2743200" cy="5334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8" name="Oval 7"/>
          <p:cNvSpPr/>
          <p:nvPr/>
        </p:nvSpPr>
        <p:spPr>
          <a:xfrm>
            <a:off x="6448612" y="2209800"/>
            <a:ext cx="2743200" cy="533400"/>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noFill/>
            </a:endParaRPr>
          </a:p>
        </p:txBody>
      </p:sp>
      <p:sp>
        <p:nvSpPr>
          <p:cNvPr id="3" name="TextBox 2"/>
          <p:cNvSpPr txBox="1"/>
          <p:nvPr/>
        </p:nvSpPr>
        <p:spPr>
          <a:xfrm>
            <a:off x="711201" y="653534"/>
            <a:ext cx="3276533" cy="369332"/>
          </a:xfrm>
          <a:prstGeom prst="rect">
            <a:avLst/>
          </a:prstGeom>
          <a:noFill/>
        </p:spPr>
        <p:txBody>
          <a:bodyPr wrap="none" rtlCol="0">
            <a:spAutoFit/>
          </a:bodyPr>
          <a:lstStyle/>
          <a:p>
            <a:r>
              <a:rPr lang="en-US" dirty="0" smtClean="0"/>
              <a:t>Additional </a:t>
            </a:r>
            <a:r>
              <a:rPr lang="en-US" b="1" dirty="0" smtClean="0">
                <a:solidFill>
                  <a:srgbClr val="FF0000"/>
                </a:solidFill>
              </a:rPr>
              <a:t>infections</a:t>
            </a:r>
            <a:r>
              <a:rPr lang="en-US" dirty="0" smtClean="0"/>
              <a:t> per year</a:t>
            </a:r>
            <a:endParaRPr lang="en-US" dirty="0"/>
          </a:p>
        </p:txBody>
      </p:sp>
      <p:sp>
        <p:nvSpPr>
          <p:cNvPr id="5" name="TextBox 4"/>
          <p:cNvSpPr txBox="1"/>
          <p:nvPr/>
        </p:nvSpPr>
        <p:spPr>
          <a:xfrm>
            <a:off x="7281887" y="649052"/>
            <a:ext cx="2930397" cy="369332"/>
          </a:xfrm>
          <a:prstGeom prst="rect">
            <a:avLst/>
          </a:prstGeom>
          <a:noFill/>
        </p:spPr>
        <p:txBody>
          <a:bodyPr wrap="none" rtlCol="0">
            <a:spAutoFit/>
          </a:bodyPr>
          <a:lstStyle/>
          <a:p>
            <a:r>
              <a:rPr lang="en-US" dirty="0" smtClean="0"/>
              <a:t>Additional </a:t>
            </a:r>
            <a:r>
              <a:rPr lang="en-US" b="1" dirty="0" smtClean="0">
                <a:solidFill>
                  <a:srgbClr val="FF0000"/>
                </a:solidFill>
              </a:rPr>
              <a:t>deaths</a:t>
            </a:r>
            <a:r>
              <a:rPr lang="en-US" dirty="0" smtClean="0"/>
              <a:t> per year</a:t>
            </a:r>
            <a:endParaRPr lang="en-US" dirty="0"/>
          </a:p>
        </p:txBody>
      </p:sp>
      <p:sp>
        <p:nvSpPr>
          <p:cNvPr id="6" name="TextBox 5"/>
          <p:cNvSpPr txBox="1"/>
          <p:nvPr/>
        </p:nvSpPr>
        <p:spPr>
          <a:xfrm>
            <a:off x="2557655" y="-50086"/>
            <a:ext cx="6281788" cy="461665"/>
          </a:xfrm>
          <a:prstGeom prst="rect">
            <a:avLst/>
          </a:prstGeom>
          <a:noFill/>
        </p:spPr>
        <p:txBody>
          <a:bodyPr wrap="none" rtlCol="0">
            <a:spAutoFit/>
          </a:bodyPr>
          <a:lstStyle/>
          <a:p>
            <a:r>
              <a:rPr lang="en-US" sz="2000" b="1" dirty="0" smtClean="0"/>
              <a:t>Impact of </a:t>
            </a:r>
            <a:r>
              <a:rPr lang="en-US" sz="2400" b="1" i="1" dirty="0" smtClean="0"/>
              <a:t>antibiotic resistance </a:t>
            </a:r>
            <a:r>
              <a:rPr lang="en-US" sz="2000" b="1" dirty="0" smtClean="0"/>
              <a:t>on prophylaxis</a:t>
            </a:r>
            <a:endParaRPr lang="en-US" sz="2000" b="1" dirty="0"/>
          </a:p>
        </p:txBody>
      </p:sp>
      <p:sp>
        <p:nvSpPr>
          <p:cNvPr id="9" name="Rectangle 8"/>
          <p:cNvSpPr/>
          <p:nvPr/>
        </p:nvSpPr>
        <p:spPr>
          <a:xfrm>
            <a:off x="3438717" y="6051989"/>
            <a:ext cx="6096000" cy="261610"/>
          </a:xfrm>
          <a:prstGeom prst="rect">
            <a:avLst/>
          </a:prstGeom>
        </p:spPr>
        <p:txBody>
          <a:bodyPr>
            <a:spAutoFit/>
          </a:bodyPr>
          <a:lstStyle/>
          <a:p>
            <a:r>
              <a:rPr lang="en-US" sz="1100" b="1" i="1" dirty="0" smtClean="0"/>
              <a:t>Ref: Lancet </a:t>
            </a:r>
            <a:r>
              <a:rPr lang="en-US" sz="1100" b="1" i="1" dirty="0"/>
              <a:t>Infect Dis </a:t>
            </a:r>
            <a:r>
              <a:rPr lang="en-US" sz="1100" b="1" dirty="0" smtClean="0"/>
              <a:t>2015; 15</a:t>
            </a:r>
            <a:r>
              <a:rPr lang="en-US" sz="1100" b="1" dirty="0"/>
              <a:t>: 1429–37</a:t>
            </a:r>
            <a:endParaRPr lang="en-US" sz="1100" dirty="0"/>
          </a:p>
        </p:txBody>
      </p:sp>
    </p:spTree>
    <p:extLst>
      <p:ext uri="{BB962C8B-B14F-4D97-AF65-F5344CB8AC3E}">
        <p14:creationId xmlns:p14="http://schemas.microsoft.com/office/powerpoint/2010/main" val="228161928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9390"/>
            <a:ext cx="10972800" cy="1143000"/>
          </a:xfrm>
        </p:spPr>
        <p:txBody>
          <a:bodyPr/>
          <a:lstStyle/>
          <a:p>
            <a:r>
              <a:rPr lang="en-US" dirty="0"/>
              <a:t>Objectives</a:t>
            </a:r>
          </a:p>
        </p:txBody>
      </p:sp>
      <p:sp>
        <p:nvSpPr>
          <p:cNvPr id="3" name="Content Placeholder 2"/>
          <p:cNvSpPr>
            <a:spLocks noGrp="1"/>
          </p:cNvSpPr>
          <p:nvPr>
            <p:ph idx="1"/>
          </p:nvPr>
        </p:nvSpPr>
        <p:spPr>
          <a:xfrm>
            <a:off x="257988" y="1465904"/>
            <a:ext cx="11582400" cy="5201583"/>
          </a:xfrm>
        </p:spPr>
        <p:txBody>
          <a:bodyPr>
            <a:normAutofit/>
          </a:bodyPr>
          <a:lstStyle/>
          <a:p>
            <a:r>
              <a:rPr lang="en-US" dirty="0"/>
              <a:t>Share </a:t>
            </a:r>
            <a:r>
              <a:rPr lang="en-US" b="1" dirty="0"/>
              <a:t>why and how </a:t>
            </a:r>
            <a:r>
              <a:rPr lang="en-US" dirty="0"/>
              <a:t>we implemented dental </a:t>
            </a:r>
            <a:r>
              <a:rPr lang="en-US" dirty="0" smtClean="0"/>
              <a:t>stewardship</a:t>
            </a:r>
            <a:endParaRPr lang="en-US" dirty="0"/>
          </a:p>
          <a:p>
            <a:r>
              <a:rPr lang="en-US" dirty="0" smtClean="0"/>
              <a:t>Discuss antibiotic prophylaxis </a:t>
            </a:r>
            <a:r>
              <a:rPr lang="en-US" dirty="0"/>
              <a:t>in </a:t>
            </a:r>
            <a:r>
              <a:rPr lang="en-US" dirty="0" smtClean="0"/>
              <a:t>dentistry</a:t>
            </a:r>
            <a:br>
              <a:rPr lang="en-US" dirty="0" smtClean="0"/>
            </a:br>
            <a:r>
              <a:rPr lang="en-US" sz="2400" dirty="0" smtClean="0"/>
              <a:t>impacts dentists, orthopedic surgeons, family practice, internal medicine, ID</a:t>
            </a:r>
          </a:p>
          <a:p>
            <a:r>
              <a:rPr lang="en-US" dirty="0" smtClean="0"/>
              <a:t>Review</a:t>
            </a:r>
            <a:r>
              <a:rPr lang="en-US" dirty="0" smtClean="0"/>
              <a:t> </a:t>
            </a:r>
            <a:r>
              <a:rPr lang="en-US" sz="3200" i="1" dirty="0" smtClean="0"/>
              <a:t>Guidelines </a:t>
            </a:r>
            <a:r>
              <a:rPr lang="en-US" sz="3200" i="1" dirty="0"/>
              <a:t>for Dental Antibiotic Prophylaxis for Prevention of Endocarditis and Prosthetic Joint Infections </a:t>
            </a:r>
            <a:endParaRPr lang="en-US" i="1" dirty="0" smtClean="0"/>
          </a:p>
          <a:p>
            <a:endParaRPr lang="en-US" dirty="0"/>
          </a:p>
        </p:txBody>
      </p:sp>
    </p:spTree>
    <p:extLst>
      <p:ext uri="{BB962C8B-B14F-4D97-AF65-F5344CB8AC3E}">
        <p14:creationId xmlns:p14="http://schemas.microsoft.com/office/powerpoint/2010/main" val="2186731233"/>
      </p:ext>
    </p:extLst>
  </p:cSld>
  <p:clrMapOvr>
    <a:masterClrMapping/>
  </p:clrMapOvr>
  <p:transition xmlns:p14="http://schemas.microsoft.com/office/powerpoint/2010/mai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34512634"/>
              </p:ext>
            </p:extLst>
          </p:nvPr>
        </p:nvGraphicFramePr>
        <p:xfrm>
          <a:off x="340278" y="655764"/>
          <a:ext cx="8672641" cy="4863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40825" y="5893260"/>
            <a:ext cx="11277600" cy="369332"/>
          </a:xfrm>
          <a:prstGeom prst="rect">
            <a:avLst/>
          </a:prstGeom>
        </p:spPr>
        <p:txBody>
          <a:bodyPr wrap="square">
            <a:spAutoFit/>
          </a:bodyPr>
          <a:lstStyle/>
          <a:p>
            <a:r>
              <a:rPr lang="en-US" dirty="0"/>
              <a:t>Ref: </a:t>
            </a:r>
            <a:r>
              <a:rPr lang="en-US" dirty="0" err="1"/>
              <a:t>Mehrotra</a:t>
            </a:r>
            <a:r>
              <a:rPr lang="en-US" dirty="0"/>
              <a:t> A. et al JAMA September 19, 2016 doi:</a:t>
            </a:r>
            <a:r>
              <a:rPr lang="en-US" i="1" dirty="0">
                <a:hlinkClick r:id="rId8"/>
              </a:rPr>
              <a:t>10.1001/jamainternmed.2016.6254</a:t>
            </a:r>
            <a:endParaRPr lang="en-US" dirty="0"/>
          </a:p>
        </p:txBody>
      </p:sp>
      <p:sp>
        <p:nvSpPr>
          <p:cNvPr id="2" name="Rectangle 1"/>
          <p:cNvSpPr/>
          <p:nvPr/>
        </p:nvSpPr>
        <p:spPr>
          <a:xfrm>
            <a:off x="818141" y="5585157"/>
            <a:ext cx="3700352" cy="369332"/>
          </a:xfrm>
          <a:prstGeom prst="rect">
            <a:avLst/>
          </a:prstGeom>
        </p:spPr>
        <p:txBody>
          <a:bodyPr wrap="none">
            <a:spAutoFit/>
          </a:bodyPr>
          <a:lstStyle/>
          <a:p>
            <a:r>
              <a:rPr lang="en-US" dirty="0" err="1"/>
              <a:t>Tamma</a:t>
            </a:r>
            <a:r>
              <a:rPr lang="en-US" dirty="0"/>
              <a:t> JAMA 2017 (177)1308-15.</a:t>
            </a:r>
            <a:endParaRPr lang="en-US" dirty="0"/>
          </a:p>
        </p:txBody>
      </p:sp>
      <p:pic>
        <p:nvPicPr>
          <p:cNvPr id="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16782" y="3168878"/>
            <a:ext cx="3610720" cy="198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424062"/>
      </p:ext>
    </p:extLst>
  </p:cSld>
  <p:clrMapOvr>
    <a:masterClrMapping/>
  </p:clrMapOvr>
  <p:transition xmlns:p14="http://schemas.microsoft.com/office/powerpoint/2010/mai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521" y="817338"/>
            <a:ext cx="11010390" cy="954107"/>
          </a:xfrm>
          <a:prstGeom prst="rect">
            <a:avLst/>
          </a:prstGeom>
        </p:spPr>
        <p:txBody>
          <a:bodyPr wrap="square">
            <a:spAutoFit/>
          </a:bodyPr>
          <a:lstStyle/>
          <a:p>
            <a:pPr algn="ctr"/>
            <a:r>
              <a:rPr lang="en-US" sz="2800" b="1" dirty="0">
                <a:solidFill>
                  <a:srgbClr val="FF0000"/>
                </a:solidFill>
              </a:rPr>
              <a:t>One dose</a:t>
            </a:r>
            <a:r>
              <a:rPr lang="en-US" sz="2800" b="1" dirty="0"/>
              <a:t> of clindamycin has an </a:t>
            </a:r>
            <a:r>
              <a:rPr lang="en-US" sz="2800" b="1" dirty="0">
                <a:solidFill>
                  <a:srgbClr val="FF0000"/>
                </a:solidFill>
              </a:rPr>
              <a:t>equivalent risk </a:t>
            </a:r>
            <a:r>
              <a:rPr lang="en-US" sz="2800" b="1" dirty="0"/>
              <a:t>of </a:t>
            </a:r>
            <a:r>
              <a:rPr lang="en-US" sz="2800" b="1" i="1" dirty="0"/>
              <a:t>C </a:t>
            </a:r>
            <a:r>
              <a:rPr lang="en-US" sz="2800" b="1" i="1" dirty="0" err="1"/>
              <a:t>difficile</a:t>
            </a:r>
            <a:r>
              <a:rPr lang="en-US" sz="2800" b="1" dirty="0"/>
              <a:t> compared with a prolonged course</a:t>
            </a:r>
            <a:endParaRPr lang="en-US" sz="2800" b="1" dirty="0"/>
          </a:p>
        </p:txBody>
      </p:sp>
      <p:pic>
        <p:nvPicPr>
          <p:cNvPr id="4" name="Picture 3"/>
          <p:cNvPicPr>
            <a:picLocks noChangeAspect="1"/>
          </p:cNvPicPr>
          <p:nvPr/>
        </p:nvPicPr>
        <p:blipFill>
          <a:blip r:embed="rId2"/>
          <a:stretch>
            <a:fillRect/>
          </a:stretch>
        </p:blipFill>
        <p:spPr>
          <a:xfrm>
            <a:off x="836366" y="3021191"/>
            <a:ext cx="3810000" cy="2133600"/>
          </a:xfrm>
          <a:prstGeom prst="rect">
            <a:avLst/>
          </a:prstGeom>
        </p:spPr>
      </p:pic>
      <p:pic>
        <p:nvPicPr>
          <p:cNvPr id="5" name="Picture 4"/>
          <p:cNvPicPr>
            <a:picLocks noChangeAspect="1"/>
          </p:cNvPicPr>
          <p:nvPr/>
        </p:nvPicPr>
        <p:blipFill>
          <a:blip r:embed="rId2"/>
          <a:stretch>
            <a:fillRect/>
          </a:stretch>
        </p:blipFill>
        <p:spPr>
          <a:xfrm>
            <a:off x="5796432" y="2446196"/>
            <a:ext cx="1691592" cy="947292"/>
          </a:xfrm>
          <a:prstGeom prst="rect">
            <a:avLst/>
          </a:prstGeom>
        </p:spPr>
      </p:pic>
      <p:pic>
        <p:nvPicPr>
          <p:cNvPr id="7" name="Picture 6"/>
          <p:cNvPicPr>
            <a:picLocks noChangeAspect="1"/>
          </p:cNvPicPr>
          <p:nvPr/>
        </p:nvPicPr>
        <p:blipFill>
          <a:blip r:embed="rId2"/>
          <a:stretch>
            <a:fillRect/>
          </a:stretch>
        </p:blipFill>
        <p:spPr>
          <a:xfrm>
            <a:off x="5781100" y="3209660"/>
            <a:ext cx="1691592" cy="947292"/>
          </a:xfrm>
          <a:prstGeom prst="rect">
            <a:avLst/>
          </a:prstGeom>
        </p:spPr>
      </p:pic>
      <p:pic>
        <p:nvPicPr>
          <p:cNvPr id="8" name="Picture 7"/>
          <p:cNvPicPr>
            <a:picLocks noChangeAspect="1"/>
          </p:cNvPicPr>
          <p:nvPr/>
        </p:nvPicPr>
        <p:blipFill>
          <a:blip r:embed="rId2"/>
          <a:stretch>
            <a:fillRect/>
          </a:stretch>
        </p:blipFill>
        <p:spPr>
          <a:xfrm>
            <a:off x="5769119" y="3964505"/>
            <a:ext cx="1691592" cy="947292"/>
          </a:xfrm>
          <a:prstGeom prst="rect">
            <a:avLst/>
          </a:prstGeom>
        </p:spPr>
      </p:pic>
      <p:pic>
        <p:nvPicPr>
          <p:cNvPr id="9" name="Picture 8"/>
          <p:cNvPicPr>
            <a:picLocks noChangeAspect="1"/>
          </p:cNvPicPr>
          <p:nvPr/>
        </p:nvPicPr>
        <p:blipFill>
          <a:blip r:embed="rId2"/>
          <a:stretch>
            <a:fillRect/>
          </a:stretch>
        </p:blipFill>
        <p:spPr>
          <a:xfrm>
            <a:off x="5781100" y="4719349"/>
            <a:ext cx="1691592" cy="947292"/>
          </a:xfrm>
          <a:prstGeom prst="rect">
            <a:avLst/>
          </a:prstGeom>
        </p:spPr>
      </p:pic>
      <p:pic>
        <p:nvPicPr>
          <p:cNvPr id="10" name="Picture 9"/>
          <p:cNvPicPr>
            <a:picLocks noChangeAspect="1"/>
          </p:cNvPicPr>
          <p:nvPr/>
        </p:nvPicPr>
        <p:blipFill>
          <a:blip r:embed="rId2"/>
          <a:stretch>
            <a:fillRect/>
          </a:stretch>
        </p:blipFill>
        <p:spPr>
          <a:xfrm>
            <a:off x="7482379" y="2442835"/>
            <a:ext cx="1691592" cy="947292"/>
          </a:xfrm>
          <a:prstGeom prst="rect">
            <a:avLst/>
          </a:prstGeom>
        </p:spPr>
      </p:pic>
      <p:pic>
        <p:nvPicPr>
          <p:cNvPr id="11" name="Picture 10"/>
          <p:cNvPicPr>
            <a:picLocks noChangeAspect="1"/>
          </p:cNvPicPr>
          <p:nvPr/>
        </p:nvPicPr>
        <p:blipFill>
          <a:blip r:embed="rId2"/>
          <a:stretch>
            <a:fillRect/>
          </a:stretch>
        </p:blipFill>
        <p:spPr>
          <a:xfrm>
            <a:off x="7446437" y="3197679"/>
            <a:ext cx="1691592" cy="947292"/>
          </a:xfrm>
          <a:prstGeom prst="rect">
            <a:avLst/>
          </a:prstGeom>
        </p:spPr>
      </p:pic>
      <p:pic>
        <p:nvPicPr>
          <p:cNvPr id="12" name="Picture 11"/>
          <p:cNvPicPr>
            <a:picLocks noChangeAspect="1"/>
          </p:cNvPicPr>
          <p:nvPr/>
        </p:nvPicPr>
        <p:blipFill>
          <a:blip r:embed="rId2"/>
          <a:stretch>
            <a:fillRect/>
          </a:stretch>
        </p:blipFill>
        <p:spPr>
          <a:xfrm>
            <a:off x="7446437" y="3988468"/>
            <a:ext cx="1691592" cy="947292"/>
          </a:xfrm>
          <a:prstGeom prst="rect">
            <a:avLst/>
          </a:prstGeom>
        </p:spPr>
      </p:pic>
      <p:sp>
        <p:nvSpPr>
          <p:cNvPr id="13" name="Equal 12"/>
          <p:cNvSpPr/>
          <p:nvPr/>
        </p:nvSpPr>
        <p:spPr bwMode="auto">
          <a:xfrm>
            <a:off x="4672527" y="3690350"/>
            <a:ext cx="1150160" cy="670973"/>
          </a:xfrm>
          <a:prstGeom prst="mathEqual">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Rectangle 13"/>
          <p:cNvSpPr/>
          <p:nvPr/>
        </p:nvSpPr>
        <p:spPr>
          <a:xfrm>
            <a:off x="311502" y="5733676"/>
            <a:ext cx="11561507" cy="584776"/>
          </a:xfrm>
          <a:prstGeom prst="rect">
            <a:avLst/>
          </a:prstGeom>
        </p:spPr>
        <p:txBody>
          <a:bodyPr wrap="square">
            <a:spAutoFit/>
          </a:bodyPr>
          <a:lstStyle/>
          <a:p>
            <a:r>
              <a:rPr lang="en-US" sz="1600" dirty="0" err="1"/>
              <a:t>Thornhill</a:t>
            </a:r>
            <a:r>
              <a:rPr lang="en-US" sz="1600" dirty="0"/>
              <a:t>  MH, </a:t>
            </a:r>
            <a:r>
              <a:rPr lang="en-US" sz="1600" dirty="0" err="1"/>
              <a:t>Dayer</a:t>
            </a:r>
            <a:r>
              <a:rPr lang="en-US" sz="1600" dirty="0"/>
              <a:t>  MJ, Prendergast  B, </a:t>
            </a:r>
            <a:r>
              <a:rPr lang="en-US" sz="1600" dirty="0" err="1"/>
              <a:t>Baddour</a:t>
            </a:r>
            <a:r>
              <a:rPr lang="en-US" sz="1600" dirty="0"/>
              <a:t>  LM, Jones  S, Lockhart  PB.  Incidence and nature of adverse reactions to antibiotics used as endocarditis prophylaxis. </a:t>
            </a:r>
            <a:r>
              <a:rPr lang="en-US" sz="1600" i="1" dirty="0"/>
              <a:t> J </a:t>
            </a:r>
            <a:r>
              <a:rPr lang="en-US" sz="1600" i="1" dirty="0" err="1"/>
              <a:t>Antimicrob</a:t>
            </a:r>
            <a:r>
              <a:rPr lang="en-US" sz="1600" i="1" dirty="0"/>
              <a:t> </a:t>
            </a:r>
            <a:r>
              <a:rPr lang="en-US" sz="1600" i="1" dirty="0" err="1"/>
              <a:t>Chemother</a:t>
            </a:r>
            <a:r>
              <a:rPr lang="en-US" sz="1600" dirty="0"/>
              <a:t>. 2015;70(8):2382-2388</a:t>
            </a:r>
            <a:endParaRPr lang="en-US" sz="1600" dirty="0"/>
          </a:p>
        </p:txBody>
      </p:sp>
    </p:spTree>
    <p:extLst>
      <p:ext uri="{BB962C8B-B14F-4D97-AF65-F5344CB8AC3E}">
        <p14:creationId xmlns:p14="http://schemas.microsoft.com/office/powerpoint/2010/main" val="3961556823"/>
      </p:ext>
    </p:extLst>
  </p:cSld>
  <p:clrMapOvr>
    <a:masterClrMapping/>
  </p:clrMapOvr>
  <p:transition xmlns:p14="http://schemas.microsoft.com/office/powerpoint/2010/mai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6345"/>
            <a:ext cx="10972800" cy="1143000"/>
          </a:xfrm>
        </p:spPr>
        <p:txBody>
          <a:bodyPr>
            <a:noAutofit/>
          </a:bodyPr>
          <a:lstStyle/>
          <a:p>
            <a:r>
              <a:rPr lang="en-US" sz="3600" dirty="0" smtClean="0"/>
              <a:t>American Dental Association</a:t>
            </a:r>
            <a:br>
              <a:rPr lang="en-US" sz="3600" dirty="0" smtClean="0"/>
            </a:br>
            <a:r>
              <a:rPr lang="en-US" sz="3600" dirty="0" smtClean="0"/>
              <a:t>2016 evidence based guideline</a:t>
            </a:r>
            <a:endParaRPr lang="en-US" sz="36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265" y="1617275"/>
            <a:ext cx="5633870" cy="166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74265" y="3280781"/>
            <a:ext cx="4766036" cy="369332"/>
          </a:xfrm>
          <a:prstGeom prst="rect">
            <a:avLst/>
          </a:prstGeom>
        </p:spPr>
        <p:txBody>
          <a:bodyPr wrap="none">
            <a:spAutoFit/>
          </a:bodyPr>
          <a:lstStyle/>
          <a:p>
            <a:r>
              <a:rPr lang="pt-BR" dirty="0"/>
              <a:t>JADA 147(8) http://jada.ada.org August 2016</a:t>
            </a:r>
            <a:endParaRPr lang="en-US" dirty="0"/>
          </a:p>
        </p:txBody>
      </p:sp>
      <p:sp>
        <p:nvSpPr>
          <p:cNvPr id="5" name="Rectangle 4"/>
          <p:cNvSpPr/>
          <p:nvPr/>
        </p:nvSpPr>
        <p:spPr>
          <a:xfrm>
            <a:off x="254000" y="3952067"/>
            <a:ext cx="11328399" cy="2308324"/>
          </a:xfrm>
          <a:prstGeom prst="rect">
            <a:avLst/>
          </a:prstGeom>
        </p:spPr>
        <p:txBody>
          <a:bodyPr wrap="square">
            <a:spAutoFit/>
          </a:bodyPr>
          <a:lstStyle/>
          <a:p>
            <a:r>
              <a:rPr lang="en-US" sz="2400" dirty="0"/>
              <a:t>CONCLUSIONS</a:t>
            </a:r>
          </a:p>
          <a:p>
            <a:r>
              <a:rPr lang="en-US" sz="2400" dirty="0"/>
              <a:t>“In general, for patients with </a:t>
            </a:r>
            <a:r>
              <a:rPr lang="en-US" sz="2400" dirty="0" smtClean="0"/>
              <a:t>prosthetic joint </a:t>
            </a:r>
            <a:r>
              <a:rPr lang="en-US" sz="2400" dirty="0"/>
              <a:t>implants, </a:t>
            </a:r>
            <a:r>
              <a:rPr lang="en-US" sz="2400" b="1" u="sng" dirty="0" smtClean="0"/>
              <a:t>prophylactic antibiotics </a:t>
            </a:r>
            <a:r>
              <a:rPr lang="en-US" sz="2400" b="1" u="sng" dirty="0"/>
              <a:t>are not </a:t>
            </a:r>
            <a:r>
              <a:rPr lang="en-US" sz="2400" b="1" u="sng" dirty="0" smtClean="0"/>
              <a:t>recommended </a:t>
            </a:r>
            <a:r>
              <a:rPr lang="en-US" sz="2400" dirty="0" smtClean="0"/>
              <a:t>prior </a:t>
            </a:r>
            <a:r>
              <a:rPr lang="en-US" sz="2400" dirty="0"/>
              <a:t>to dental procedures to </a:t>
            </a:r>
            <a:r>
              <a:rPr lang="en-US" sz="2400" dirty="0" smtClean="0"/>
              <a:t>prevent prosthetic </a:t>
            </a:r>
            <a:r>
              <a:rPr lang="en-US" sz="2400" dirty="0"/>
              <a:t>joint infection.</a:t>
            </a:r>
            <a:r>
              <a:rPr lang="en-US" sz="2400" dirty="0" smtClean="0"/>
              <a:t>”</a:t>
            </a:r>
          </a:p>
          <a:p>
            <a:endParaRPr lang="en-US" sz="2400" dirty="0"/>
          </a:p>
          <a:p>
            <a:r>
              <a:rPr lang="en-US" sz="2400" dirty="0"/>
              <a:t>JADA 2017 Editorial http://dx.doi.org/10.1016/j.adaj.2016.12.002</a:t>
            </a:r>
          </a:p>
        </p:txBody>
      </p:sp>
    </p:spTree>
    <p:extLst>
      <p:ext uri="{BB962C8B-B14F-4D97-AF65-F5344CB8AC3E}">
        <p14:creationId xmlns:p14="http://schemas.microsoft.com/office/powerpoint/2010/main" val="1783369092"/>
      </p:ext>
    </p:extLst>
  </p:cSld>
  <p:clrMapOvr>
    <a:masterClrMapping/>
  </p:clrMapOvr>
  <p:transition xmlns:p14="http://schemas.microsoft.com/office/powerpoint/2010/mai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39" y="406436"/>
            <a:ext cx="10972800" cy="1143000"/>
          </a:xfrm>
        </p:spPr>
        <p:txBody>
          <a:bodyPr/>
          <a:lstStyle/>
          <a:p>
            <a:r>
              <a:rPr lang="en-US" sz="4400" dirty="0" smtClean="0"/>
              <a:t>American Academy of </a:t>
            </a:r>
            <a:r>
              <a:rPr lang="en-US" sz="4400" dirty="0" err="1" smtClean="0"/>
              <a:t>Orthopaedic</a:t>
            </a:r>
            <a:r>
              <a:rPr lang="en-US" sz="4400" dirty="0" smtClean="0"/>
              <a:t> Surgery</a:t>
            </a:r>
            <a:endParaRPr lang="en-US" sz="4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8247" y="1596839"/>
            <a:ext cx="4920459"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695" y="2243849"/>
            <a:ext cx="5501268" cy="3842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84526"/>
      </p:ext>
    </p:extLst>
  </p:cSld>
  <p:clrMapOvr>
    <a:masterClrMapping/>
  </p:clrMapOvr>
  <p:transition xmlns:p14="http://schemas.microsoft.com/office/powerpoint/2010/mai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4924" y="1485725"/>
            <a:ext cx="5163741" cy="1384995"/>
          </a:xfrm>
          <a:prstGeom prst="rect">
            <a:avLst/>
          </a:prstGeom>
          <a:noFill/>
        </p:spPr>
        <p:txBody>
          <a:bodyPr wrap="square" rtlCol="0">
            <a:spAutoFit/>
          </a:bodyPr>
          <a:lstStyle/>
          <a:p>
            <a:r>
              <a:rPr lang="en-US" sz="2800" b="1" dirty="0" smtClean="0"/>
              <a:t>Not a single orthopedic surgeon or dentist had seen it let alone used it.</a:t>
            </a:r>
            <a:endParaRPr lang="en-US" sz="2800" b="1" dirty="0"/>
          </a:p>
        </p:txBody>
      </p:sp>
      <p:pic>
        <p:nvPicPr>
          <p:cNvPr id="5" name="Picture 4"/>
          <p:cNvPicPr>
            <a:picLocks noChangeAspect="1"/>
          </p:cNvPicPr>
          <p:nvPr/>
        </p:nvPicPr>
        <p:blipFill>
          <a:blip r:embed="rId2"/>
          <a:stretch>
            <a:fillRect/>
          </a:stretch>
        </p:blipFill>
        <p:spPr>
          <a:xfrm>
            <a:off x="6613777" y="3503588"/>
            <a:ext cx="2857500" cy="2857500"/>
          </a:xfrm>
          <a:prstGeom prst="rect">
            <a:avLst/>
          </a:prstGeom>
        </p:spPr>
      </p:pic>
      <p:sp>
        <p:nvSpPr>
          <p:cNvPr id="6" name="Oval Callout 5"/>
          <p:cNvSpPr/>
          <p:nvPr/>
        </p:nvSpPr>
        <p:spPr bwMode="auto">
          <a:xfrm>
            <a:off x="8374606" y="3426753"/>
            <a:ext cx="2815496" cy="1030423"/>
          </a:xfrm>
          <a:prstGeom prst="wedgeEllipseCallout">
            <a:avLst>
              <a:gd name="adj1" fmla="val -53599"/>
              <a:gd name="adj2" fmla="val 4622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What risk calculator?</a:t>
            </a:r>
            <a:endParaRPr kumimoji="0" lang="en-US" sz="2400" b="0" i="0" u="none" strike="noStrike" cap="none" normalizeH="0" baseline="0" dirty="0" smtClean="0">
              <a:ln>
                <a:noFill/>
              </a:ln>
              <a:solidFill>
                <a:schemeClr val="tx1"/>
              </a:solidFill>
              <a:effectLst/>
              <a:latin typeface="Arial" charset="0"/>
            </a:endParaRPr>
          </a:p>
        </p:txBody>
      </p:sp>
      <p:sp>
        <p:nvSpPr>
          <p:cNvPr id="7" name="Rectangle 6"/>
          <p:cNvSpPr/>
          <p:nvPr/>
        </p:nvSpPr>
        <p:spPr>
          <a:xfrm>
            <a:off x="0" y="5981756"/>
            <a:ext cx="6577480" cy="369332"/>
          </a:xfrm>
          <a:prstGeom prst="rect">
            <a:avLst/>
          </a:prstGeom>
        </p:spPr>
        <p:txBody>
          <a:bodyPr wrap="square">
            <a:spAutoFit/>
          </a:bodyPr>
          <a:lstStyle/>
          <a:p>
            <a:r>
              <a:rPr lang="en-US" dirty="0">
                <a:hlinkClick r:id="rId3"/>
              </a:rPr>
              <a:t>http://www.orthoguidelines.org/go/auc/auc.cfm?auc_id=224995</a:t>
            </a:r>
            <a:r>
              <a:rPr lang="en-US" dirty="0"/>
              <a:t> </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5566"/>
            <a:ext cx="6505595" cy="537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427598"/>
      </p:ext>
    </p:extLst>
  </p:cSld>
  <p:clrMapOvr>
    <a:masterClrMapping/>
  </p:clrMapOvr>
  <p:transition xmlns:p14="http://schemas.microsoft.com/office/powerpoint/2010/mai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30656" y="859231"/>
            <a:ext cx="9675047" cy="5110149"/>
          </a:xfrm>
          <a:prstGeom prst="rect">
            <a:avLst/>
          </a:prstGeom>
        </p:spPr>
      </p:pic>
    </p:spTree>
    <p:extLst>
      <p:ext uri="{BB962C8B-B14F-4D97-AF65-F5344CB8AC3E}">
        <p14:creationId xmlns:p14="http://schemas.microsoft.com/office/powerpoint/2010/main" val="419073569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37094" y="898624"/>
            <a:ext cx="9419841" cy="5116167"/>
          </a:xfrm>
          <a:prstGeom prst="rect">
            <a:avLst/>
          </a:prstGeom>
        </p:spPr>
      </p:pic>
    </p:spTree>
    <p:extLst>
      <p:ext uri="{BB962C8B-B14F-4D97-AF65-F5344CB8AC3E}">
        <p14:creationId xmlns:p14="http://schemas.microsoft.com/office/powerpoint/2010/main" val="351667184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87862" y="711262"/>
            <a:ext cx="6673193" cy="5127714"/>
          </a:xfrm>
          <a:prstGeom prst="rect">
            <a:avLst/>
          </a:prstGeom>
        </p:spPr>
      </p:pic>
    </p:spTree>
    <p:extLst>
      <p:ext uri="{BB962C8B-B14F-4D97-AF65-F5344CB8AC3E}">
        <p14:creationId xmlns:p14="http://schemas.microsoft.com/office/powerpoint/2010/main" val="3735074149"/>
      </p:ext>
    </p:extLst>
  </p:cSld>
  <p:clrMapOvr>
    <a:masterClrMapping/>
  </p:clrMapOvr>
  <p:transition xmlns:p14="http://schemas.microsoft.com/office/powerpoint/2010/mai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46571" y="6453190"/>
            <a:ext cx="643467" cy="233363"/>
          </a:xfrm>
          <a:prstGeom prst="rect">
            <a:avLst/>
          </a:prstGeom>
        </p:spPr>
        <p:txBody>
          <a:bodyPr/>
          <a:lstStyle/>
          <a:p>
            <a:pPr>
              <a:defRPr/>
            </a:pPr>
            <a:fld id="{5D313E0F-6C34-4EE5-94EF-E3F53D0B16C0}" type="slidenum">
              <a:rPr lang="uk-UA" smtClean="0"/>
              <a:pPr>
                <a:defRPr/>
              </a:pPr>
              <a:t>28</a:t>
            </a:fld>
            <a:endParaRPr lang="uk-UA"/>
          </a:p>
        </p:txBody>
      </p:sp>
      <p:pic>
        <p:nvPicPr>
          <p:cNvPr id="6" name="Picture 5" descr="Screen Shot 2019-12-07 at 11.22.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826" y="782518"/>
            <a:ext cx="2332933" cy="1600200"/>
          </a:xfrm>
          <a:prstGeom prst="rect">
            <a:avLst/>
          </a:prstGeom>
        </p:spPr>
      </p:pic>
      <p:sp>
        <p:nvSpPr>
          <p:cNvPr id="9" name="TextBox 8"/>
          <p:cNvSpPr txBox="1"/>
          <p:nvPr/>
        </p:nvSpPr>
        <p:spPr>
          <a:xfrm>
            <a:off x="4311680" y="2330482"/>
            <a:ext cx="2250661" cy="369332"/>
          </a:xfrm>
          <a:prstGeom prst="rect">
            <a:avLst/>
          </a:prstGeom>
          <a:noFill/>
        </p:spPr>
        <p:txBody>
          <a:bodyPr wrap="none" rtlCol="0">
            <a:spAutoFit/>
          </a:bodyPr>
          <a:lstStyle/>
          <a:p>
            <a:r>
              <a:rPr lang="en-US" dirty="0" smtClean="0"/>
              <a:t>Orthopedic Surgeon</a:t>
            </a:r>
            <a:endParaRPr lang="en-US" dirty="0"/>
          </a:p>
        </p:txBody>
      </p:sp>
      <p:sp>
        <p:nvSpPr>
          <p:cNvPr id="2" name="Rectangle 1"/>
          <p:cNvSpPr/>
          <p:nvPr/>
        </p:nvSpPr>
        <p:spPr>
          <a:xfrm>
            <a:off x="539138" y="2828836"/>
            <a:ext cx="11357834" cy="923330"/>
          </a:xfrm>
          <a:prstGeom prst="rect">
            <a:avLst/>
          </a:prstGeom>
        </p:spPr>
        <p:txBody>
          <a:bodyPr wrap="square">
            <a:spAutoFit/>
          </a:bodyPr>
          <a:lstStyle/>
          <a:p>
            <a:r>
              <a:rPr lang="en-US" dirty="0"/>
              <a:t> “If you asked me yesterday, I would say the patient in case one should receive dental antibiotic prophylaxis for her lifetime. Tonight, I learned new information and I will no longer recommend prophylaxis in this type of patient</a:t>
            </a:r>
            <a:r>
              <a:rPr lang="en-US" dirty="0" smtClean="0"/>
              <a:t>.” </a:t>
            </a:r>
            <a:r>
              <a:rPr lang="en-US" b="1" dirty="0" smtClean="0"/>
              <a:t>Orthopedic surgeon</a:t>
            </a:r>
            <a:endParaRPr lang="en-US" b="1" dirty="0"/>
          </a:p>
        </p:txBody>
      </p:sp>
      <p:sp>
        <p:nvSpPr>
          <p:cNvPr id="11" name="Rectangle 10"/>
          <p:cNvSpPr/>
          <p:nvPr/>
        </p:nvSpPr>
        <p:spPr>
          <a:xfrm>
            <a:off x="603909" y="4028423"/>
            <a:ext cx="7063827" cy="369332"/>
          </a:xfrm>
          <a:prstGeom prst="rect">
            <a:avLst/>
          </a:prstGeom>
        </p:spPr>
        <p:txBody>
          <a:bodyPr wrap="square">
            <a:spAutoFit/>
          </a:bodyPr>
          <a:lstStyle/>
          <a:p>
            <a:r>
              <a:rPr lang="en-US" dirty="0"/>
              <a:t>“I only use oral AP so </a:t>
            </a:r>
            <a:r>
              <a:rPr lang="en-US" dirty="0" smtClean="0"/>
              <a:t>my </a:t>
            </a:r>
            <a:r>
              <a:rPr lang="en-US" dirty="0"/>
              <a:t>patient can not get C. </a:t>
            </a:r>
            <a:r>
              <a:rPr lang="en-US" dirty="0" err="1"/>
              <a:t>difficile</a:t>
            </a:r>
            <a:r>
              <a:rPr lang="en-US" dirty="0"/>
              <a:t> infection.”</a:t>
            </a:r>
            <a:r>
              <a:rPr lang="en-US" dirty="0"/>
              <a:t> </a:t>
            </a:r>
          </a:p>
        </p:txBody>
      </p:sp>
      <p:sp>
        <p:nvSpPr>
          <p:cNvPr id="12" name="Rectangle 11"/>
          <p:cNvSpPr/>
          <p:nvPr/>
        </p:nvSpPr>
        <p:spPr>
          <a:xfrm>
            <a:off x="711736" y="4616608"/>
            <a:ext cx="11101369" cy="646331"/>
          </a:xfrm>
          <a:prstGeom prst="rect">
            <a:avLst/>
          </a:prstGeom>
        </p:spPr>
        <p:txBody>
          <a:bodyPr wrap="square">
            <a:spAutoFit/>
          </a:bodyPr>
          <a:lstStyle/>
          <a:p>
            <a:r>
              <a:rPr lang="en-US" b="1" dirty="0"/>
              <a:t>“</a:t>
            </a:r>
            <a:r>
              <a:rPr lang="en-US" dirty="0"/>
              <a:t>You just need to be burned once from a </a:t>
            </a:r>
            <a:r>
              <a:rPr lang="en-US" dirty="0" smtClean="0"/>
              <a:t>PJI after </a:t>
            </a:r>
            <a:r>
              <a:rPr lang="en-US" dirty="0"/>
              <a:t>a dental procedure then you treat everyone else the same with antibiotic prophylaxis, regardless.</a:t>
            </a:r>
            <a:r>
              <a:rPr lang="en-US" dirty="0"/>
              <a:t> </a:t>
            </a:r>
          </a:p>
        </p:txBody>
      </p:sp>
      <p:sp>
        <p:nvSpPr>
          <p:cNvPr id="13" name="Rectangle 12"/>
          <p:cNvSpPr/>
          <p:nvPr/>
        </p:nvSpPr>
        <p:spPr>
          <a:xfrm>
            <a:off x="550428" y="5354968"/>
            <a:ext cx="11233159" cy="923330"/>
          </a:xfrm>
          <a:prstGeom prst="rect">
            <a:avLst/>
          </a:prstGeom>
        </p:spPr>
        <p:txBody>
          <a:bodyPr wrap="square">
            <a:spAutoFit/>
          </a:bodyPr>
          <a:lstStyle/>
          <a:p>
            <a:r>
              <a:rPr lang="en-US" dirty="0"/>
              <a:t>“ I really never thought how disruptive it is for the dentist when my patient shows up demanding AP before their dental procedure and expects the dentist to track me down to call in a prescription. Now that we met each other I’ll make sure to respond.” </a:t>
            </a:r>
            <a:endParaRPr lang="en-US" dirty="0"/>
          </a:p>
        </p:txBody>
      </p:sp>
      <p:cxnSp>
        <p:nvCxnSpPr>
          <p:cNvPr id="15" name="Straight Connector 14"/>
          <p:cNvCxnSpPr/>
          <p:nvPr/>
        </p:nvCxnSpPr>
        <p:spPr bwMode="auto">
          <a:xfrm flipV="1">
            <a:off x="183288" y="3757988"/>
            <a:ext cx="11841482" cy="26188"/>
          </a:xfrm>
          <a:prstGeom prst="line">
            <a:avLst/>
          </a:prstGeom>
          <a:solidFill>
            <a:schemeClr val="accent1"/>
          </a:solidFill>
          <a:ln w="349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flipV="1">
            <a:off x="139307" y="4499619"/>
            <a:ext cx="11841482" cy="26188"/>
          </a:xfrm>
          <a:prstGeom prst="line">
            <a:avLst/>
          </a:prstGeom>
          <a:solidFill>
            <a:schemeClr val="accent1"/>
          </a:solidFill>
          <a:ln w="34925"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V="1">
            <a:off x="121510" y="5293627"/>
            <a:ext cx="11841482" cy="26188"/>
          </a:xfrm>
          <a:prstGeom prst="line">
            <a:avLst/>
          </a:prstGeom>
          <a:solidFill>
            <a:schemeClr val="accent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607503872"/>
      </p:ext>
    </p:extLst>
  </p:cSld>
  <p:clrMapOvr>
    <a:masterClrMapping/>
  </p:clrMapOvr>
  <p:transition xmlns:p14="http://schemas.microsoft.com/office/powerpoint/2010/mai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46571" y="6453190"/>
            <a:ext cx="643467" cy="233363"/>
          </a:xfrm>
          <a:prstGeom prst="rect">
            <a:avLst/>
          </a:prstGeom>
        </p:spPr>
        <p:txBody>
          <a:bodyPr/>
          <a:lstStyle/>
          <a:p>
            <a:pPr>
              <a:defRPr/>
            </a:pPr>
            <a:fld id="{5D313E0F-6C34-4EE5-94EF-E3F53D0B16C0}" type="slidenum">
              <a:rPr lang="uk-UA" smtClean="0"/>
              <a:pPr>
                <a:defRPr/>
              </a:pPr>
              <a:t>29</a:t>
            </a:fld>
            <a:endParaRPr lang="uk-UA"/>
          </a:p>
        </p:txBody>
      </p:sp>
      <p:pic>
        <p:nvPicPr>
          <p:cNvPr id="5" name="Picture 4" descr="Screen Shot 2019-12-07 at 11.19.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914" y="698894"/>
            <a:ext cx="1628807" cy="1612900"/>
          </a:xfrm>
          <a:prstGeom prst="rect">
            <a:avLst/>
          </a:prstGeom>
        </p:spPr>
      </p:pic>
      <p:sp>
        <p:nvSpPr>
          <p:cNvPr id="8" name="TextBox 7"/>
          <p:cNvSpPr txBox="1"/>
          <p:nvPr/>
        </p:nvSpPr>
        <p:spPr>
          <a:xfrm>
            <a:off x="5474127" y="2364564"/>
            <a:ext cx="903087" cy="369332"/>
          </a:xfrm>
          <a:prstGeom prst="rect">
            <a:avLst/>
          </a:prstGeom>
          <a:noFill/>
        </p:spPr>
        <p:txBody>
          <a:bodyPr wrap="none" rtlCol="0">
            <a:spAutoFit/>
          </a:bodyPr>
          <a:lstStyle/>
          <a:p>
            <a:r>
              <a:rPr lang="en-US" dirty="0" smtClean="0"/>
              <a:t>Dentist</a:t>
            </a:r>
            <a:endParaRPr lang="en-US" dirty="0"/>
          </a:p>
        </p:txBody>
      </p:sp>
      <p:sp>
        <p:nvSpPr>
          <p:cNvPr id="4" name="Rectangle 3"/>
          <p:cNvSpPr/>
          <p:nvPr/>
        </p:nvSpPr>
        <p:spPr>
          <a:xfrm>
            <a:off x="599042" y="2967335"/>
            <a:ext cx="11214064" cy="646331"/>
          </a:xfrm>
          <a:prstGeom prst="rect">
            <a:avLst/>
          </a:prstGeom>
        </p:spPr>
        <p:txBody>
          <a:bodyPr wrap="square">
            <a:spAutoFit/>
          </a:bodyPr>
          <a:lstStyle/>
          <a:p>
            <a:r>
              <a:rPr lang="en-US" dirty="0"/>
              <a:t>“I don’t know how well controlled the patients’ diabetes mellitus is and neither does the patient. The risk calculator is useless.”</a:t>
            </a:r>
            <a:r>
              <a:rPr lang="en-US" dirty="0"/>
              <a:t> </a:t>
            </a:r>
            <a:r>
              <a:rPr lang="en-US" b="1" dirty="0" smtClean="0"/>
              <a:t>Dentist</a:t>
            </a:r>
            <a:endParaRPr lang="en-US" b="1" dirty="0"/>
          </a:p>
        </p:txBody>
      </p:sp>
      <p:sp>
        <p:nvSpPr>
          <p:cNvPr id="14" name="Rectangle 13"/>
          <p:cNvSpPr/>
          <p:nvPr/>
        </p:nvSpPr>
        <p:spPr>
          <a:xfrm>
            <a:off x="443291" y="3775386"/>
            <a:ext cx="11142179" cy="646331"/>
          </a:xfrm>
          <a:prstGeom prst="rect">
            <a:avLst/>
          </a:prstGeom>
        </p:spPr>
        <p:txBody>
          <a:bodyPr wrap="square">
            <a:spAutoFit/>
          </a:bodyPr>
          <a:lstStyle/>
          <a:p>
            <a:r>
              <a:rPr lang="en-US" dirty="0"/>
              <a:t>“At my office appointment, I am calling their primary care physician or orthopedists and if I don’t, the patient is stuck in the middle in my office hoping to get their dental work done.”</a:t>
            </a:r>
            <a:r>
              <a:rPr lang="en-US" dirty="0"/>
              <a:t> </a:t>
            </a:r>
          </a:p>
        </p:txBody>
      </p:sp>
      <p:sp>
        <p:nvSpPr>
          <p:cNvPr id="15" name="Rectangle 14"/>
          <p:cNvSpPr/>
          <p:nvPr/>
        </p:nvSpPr>
        <p:spPr>
          <a:xfrm>
            <a:off x="467252" y="4674011"/>
            <a:ext cx="11369815" cy="646331"/>
          </a:xfrm>
          <a:prstGeom prst="rect">
            <a:avLst/>
          </a:prstGeom>
        </p:spPr>
        <p:txBody>
          <a:bodyPr wrap="square">
            <a:spAutoFit/>
          </a:bodyPr>
          <a:lstStyle/>
          <a:p>
            <a:r>
              <a:rPr lang="en-US" dirty="0"/>
              <a:t>“I enjoyed the opportunity to interact with our own community orthopedic surgeons and listen to different perspectives other than our own (and the ADA’s) on antibiotic prophylaxis”</a:t>
            </a:r>
            <a:r>
              <a:rPr lang="en-US" dirty="0"/>
              <a:t> </a:t>
            </a:r>
          </a:p>
        </p:txBody>
      </p:sp>
      <p:sp>
        <p:nvSpPr>
          <p:cNvPr id="16" name="Rectangle 15"/>
          <p:cNvSpPr/>
          <p:nvPr/>
        </p:nvSpPr>
        <p:spPr>
          <a:xfrm>
            <a:off x="503194" y="5411593"/>
            <a:ext cx="11309911" cy="646331"/>
          </a:xfrm>
          <a:prstGeom prst="rect">
            <a:avLst/>
          </a:prstGeom>
        </p:spPr>
        <p:txBody>
          <a:bodyPr wrap="square">
            <a:spAutoFit/>
          </a:bodyPr>
          <a:lstStyle/>
          <a:p>
            <a:r>
              <a:rPr lang="en-US" dirty="0"/>
              <a:t>“My discussion with the oncologic orthopedic surgeon in my group provided a new perspective and understanding for use of antibiotic prophylaxis in his patients.”</a:t>
            </a:r>
          </a:p>
        </p:txBody>
      </p:sp>
    </p:spTree>
    <p:extLst>
      <p:ext uri="{BB962C8B-B14F-4D97-AF65-F5344CB8AC3E}">
        <p14:creationId xmlns:p14="http://schemas.microsoft.com/office/powerpoint/2010/main" val="925276997"/>
      </p:ext>
    </p:extLst>
  </p:cSld>
  <p:clrMapOvr>
    <a:masterClrMapping/>
  </p:clrMapOvr>
  <p:transition xmlns:p14="http://schemas.microsoft.com/office/powerpoint/2010/mai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6D56CB-AE85-B745-9C10-FC39A2B2DB68}"/>
              </a:ext>
            </a:extLst>
          </p:cNvPr>
          <p:cNvSpPr>
            <a:spLocks noGrp="1"/>
          </p:cNvSpPr>
          <p:nvPr>
            <p:ph type="title"/>
          </p:nvPr>
        </p:nvSpPr>
        <p:spPr>
          <a:xfrm>
            <a:off x="530087" y="433664"/>
            <a:ext cx="10972800" cy="1143000"/>
          </a:xfrm>
        </p:spPr>
        <p:txBody>
          <a:bodyPr/>
          <a:lstStyle/>
          <a:p>
            <a:r>
              <a:rPr lang="en-US" dirty="0"/>
              <a:t>Outpatient ASP</a:t>
            </a:r>
          </a:p>
        </p:txBody>
      </p:sp>
      <p:pic>
        <p:nvPicPr>
          <p:cNvPr id="4" name="Picture 3">
            <a:extLst>
              <a:ext uri="{FF2B5EF4-FFF2-40B4-BE49-F238E27FC236}">
                <a16:creationId xmlns:a16="http://schemas.microsoft.com/office/drawing/2014/main" xmlns="" id="{41DE37A2-9904-424F-AD2A-DA37A819C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136" y="1321352"/>
            <a:ext cx="8767141" cy="2004944"/>
          </a:xfrm>
          <a:prstGeom prst="rect">
            <a:avLst/>
          </a:prstGeom>
        </p:spPr>
      </p:pic>
      <p:sp>
        <p:nvSpPr>
          <p:cNvPr id="5" name="Rectangle 4">
            <a:extLst>
              <a:ext uri="{FF2B5EF4-FFF2-40B4-BE49-F238E27FC236}">
                <a16:creationId xmlns:a16="http://schemas.microsoft.com/office/drawing/2014/main" xmlns="" id="{7108C625-8B2D-E243-9D0C-1B59A2211366}"/>
              </a:ext>
            </a:extLst>
          </p:cNvPr>
          <p:cNvSpPr/>
          <p:nvPr/>
        </p:nvSpPr>
        <p:spPr>
          <a:xfrm>
            <a:off x="132523" y="3234905"/>
            <a:ext cx="11635408" cy="2585323"/>
          </a:xfrm>
          <a:prstGeom prst="rect">
            <a:avLst/>
          </a:prstGeom>
        </p:spPr>
        <p:txBody>
          <a:bodyPr wrap="square">
            <a:spAutoFit/>
          </a:bodyPr>
          <a:lstStyle/>
          <a:p>
            <a:r>
              <a:rPr lang="en-US" b="1" dirty="0"/>
              <a:t>Three related factors </a:t>
            </a:r>
            <a:r>
              <a:rPr lang="en-US" dirty="0"/>
              <a:t>motivated clinically unnecessary antibiotic use in the face of perceived patient demand:</a:t>
            </a:r>
          </a:p>
          <a:p>
            <a:r>
              <a:rPr lang="en-US" dirty="0"/>
              <a:t/>
            </a:r>
            <a:br>
              <a:rPr lang="en-US" dirty="0"/>
            </a:br>
            <a:r>
              <a:rPr lang="en-US" dirty="0"/>
              <a:t> (</a:t>
            </a:r>
            <a:r>
              <a:rPr lang="en-US" dirty="0" err="1"/>
              <a:t>i</a:t>
            </a:r>
            <a:r>
              <a:rPr lang="en-US" dirty="0"/>
              <a:t>) clinicians want their patients to </a:t>
            </a:r>
            <a:r>
              <a:rPr lang="en-US" b="1" dirty="0">
                <a:solidFill>
                  <a:srgbClr val="FF0000"/>
                </a:solidFill>
              </a:rPr>
              <a:t>regard clinical visits as valuable </a:t>
            </a:r>
            <a:r>
              <a:rPr lang="en-US" dirty="0"/>
              <a:t>and believe antibiotic prescription demonstrates value</a:t>
            </a:r>
            <a:br>
              <a:rPr lang="en-US" dirty="0"/>
            </a:br>
            <a:r>
              <a:rPr lang="en-US" dirty="0"/>
              <a:t> </a:t>
            </a:r>
          </a:p>
          <a:p>
            <a:r>
              <a:rPr lang="en-US" dirty="0"/>
              <a:t>(ii) clinicians want to </a:t>
            </a:r>
            <a:r>
              <a:rPr lang="en-US" b="1" dirty="0">
                <a:solidFill>
                  <a:srgbClr val="FF0000"/>
                </a:solidFill>
              </a:rPr>
              <a:t>avoid negative repercussions </a:t>
            </a:r>
            <a:r>
              <a:rPr lang="en-US" dirty="0"/>
              <a:t>of denying </a:t>
            </a:r>
            <a:r>
              <a:rPr lang="en-US" dirty="0" smtClean="0"/>
              <a:t>antibiotics, </a:t>
            </a:r>
            <a:r>
              <a:rPr lang="en-US" dirty="0"/>
              <a:t>damage to their reputation, emotional exhaustion, and degraded relationships with patients</a:t>
            </a:r>
            <a:br>
              <a:rPr lang="en-US" dirty="0"/>
            </a:br>
            <a:r>
              <a:rPr lang="en-US" dirty="0"/>
              <a:t> </a:t>
            </a:r>
          </a:p>
          <a:p>
            <a:r>
              <a:rPr lang="en-US" dirty="0"/>
              <a:t>(iii) clinicians believed that </a:t>
            </a:r>
            <a:r>
              <a:rPr lang="en-US" b="1" dirty="0">
                <a:solidFill>
                  <a:srgbClr val="FF0000"/>
                </a:solidFill>
              </a:rPr>
              <a:t>certain patients are impossible to satisfy </a:t>
            </a:r>
            <a:r>
              <a:rPr lang="en-US" dirty="0"/>
              <a:t>without an antibiotic </a:t>
            </a:r>
            <a:r>
              <a:rPr lang="en-US" dirty="0" smtClean="0"/>
              <a:t>prescription</a:t>
            </a:r>
            <a:endParaRPr lang="en-US" dirty="0"/>
          </a:p>
        </p:txBody>
      </p:sp>
    </p:spTree>
    <p:extLst>
      <p:ext uri="{BB962C8B-B14F-4D97-AF65-F5344CB8AC3E}">
        <p14:creationId xmlns:p14="http://schemas.microsoft.com/office/powerpoint/2010/main" val="2213495402"/>
      </p:ext>
    </p:extLst>
  </p:cSld>
  <p:clrMapOvr>
    <a:masterClrMapping/>
  </p:clrMapOvr>
  <p:transition xmlns:p14="http://schemas.microsoft.com/office/powerpoint/2010/mai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46571" y="6453190"/>
            <a:ext cx="643467" cy="233363"/>
          </a:xfrm>
          <a:prstGeom prst="rect">
            <a:avLst/>
          </a:prstGeom>
        </p:spPr>
        <p:txBody>
          <a:bodyPr/>
          <a:lstStyle/>
          <a:p>
            <a:pPr>
              <a:defRPr/>
            </a:pPr>
            <a:fld id="{5D313E0F-6C34-4EE5-94EF-E3F53D0B16C0}" type="slidenum">
              <a:rPr lang="uk-UA" smtClean="0"/>
              <a:pPr>
                <a:defRPr/>
              </a:pPr>
              <a:t>30</a:t>
            </a:fld>
            <a:endParaRPr lang="uk-UA"/>
          </a:p>
        </p:txBody>
      </p:sp>
      <p:pic>
        <p:nvPicPr>
          <p:cNvPr id="5" name="Picture 4" descr="Screen Shot 2019-12-07 at 11.19.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1" y="685800"/>
            <a:ext cx="1628807" cy="1612900"/>
          </a:xfrm>
          <a:prstGeom prst="rect">
            <a:avLst/>
          </a:prstGeom>
        </p:spPr>
      </p:pic>
      <p:pic>
        <p:nvPicPr>
          <p:cNvPr id="6" name="Picture 5" descr="Screen Shot 2019-12-07 at 11.22.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826" y="782518"/>
            <a:ext cx="2332933" cy="1600200"/>
          </a:xfrm>
          <a:prstGeom prst="rect">
            <a:avLst/>
          </a:prstGeom>
        </p:spPr>
      </p:pic>
      <p:sp>
        <p:nvSpPr>
          <p:cNvPr id="8" name="TextBox 7"/>
          <p:cNvSpPr txBox="1"/>
          <p:nvPr/>
        </p:nvSpPr>
        <p:spPr>
          <a:xfrm>
            <a:off x="1219201" y="2286000"/>
            <a:ext cx="903087" cy="369332"/>
          </a:xfrm>
          <a:prstGeom prst="rect">
            <a:avLst/>
          </a:prstGeom>
          <a:noFill/>
        </p:spPr>
        <p:txBody>
          <a:bodyPr wrap="none" rtlCol="0">
            <a:spAutoFit/>
          </a:bodyPr>
          <a:lstStyle/>
          <a:p>
            <a:r>
              <a:rPr lang="en-US" dirty="0" smtClean="0"/>
              <a:t>Dentist</a:t>
            </a:r>
            <a:endParaRPr lang="en-US" dirty="0"/>
          </a:p>
        </p:txBody>
      </p:sp>
      <p:sp>
        <p:nvSpPr>
          <p:cNvPr id="9" name="TextBox 8"/>
          <p:cNvSpPr txBox="1"/>
          <p:nvPr/>
        </p:nvSpPr>
        <p:spPr>
          <a:xfrm>
            <a:off x="4311680" y="2330482"/>
            <a:ext cx="2250661" cy="369332"/>
          </a:xfrm>
          <a:prstGeom prst="rect">
            <a:avLst/>
          </a:prstGeom>
          <a:noFill/>
        </p:spPr>
        <p:txBody>
          <a:bodyPr wrap="none" rtlCol="0">
            <a:spAutoFit/>
          </a:bodyPr>
          <a:lstStyle/>
          <a:p>
            <a:r>
              <a:rPr lang="en-US" dirty="0" smtClean="0"/>
              <a:t>Orthopedic Surgeon</a:t>
            </a:r>
            <a:endParaRPr lang="en-US" dirty="0"/>
          </a:p>
        </p:txBody>
      </p:sp>
      <p:sp>
        <p:nvSpPr>
          <p:cNvPr id="2" name="Rectangle 1"/>
          <p:cNvSpPr/>
          <p:nvPr/>
        </p:nvSpPr>
        <p:spPr>
          <a:xfrm>
            <a:off x="626085" y="4515666"/>
            <a:ext cx="10959475" cy="954107"/>
          </a:xfrm>
          <a:prstGeom prst="rect">
            <a:avLst/>
          </a:prstGeom>
        </p:spPr>
        <p:txBody>
          <a:bodyPr wrap="none">
            <a:spAutoFit/>
          </a:bodyPr>
          <a:lstStyle/>
          <a:p>
            <a:pPr algn="ctr"/>
            <a:r>
              <a:rPr lang="en-US" sz="2800" b="1" dirty="0" smtClean="0"/>
              <a:t>75% of dentists and 88% of OS prescribe </a:t>
            </a:r>
            <a:r>
              <a:rPr lang="en-US" sz="2800" b="1" dirty="0"/>
              <a:t>antibiotic prophylaxis </a:t>
            </a:r>
            <a:endParaRPr lang="en-US" sz="2800" b="1" dirty="0" smtClean="0"/>
          </a:p>
          <a:p>
            <a:pPr algn="ctr"/>
            <a:r>
              <a:rPr lang="en-US" sz="2800" b="1" dirty="0" smtClean="0"/>
              <a:t>as </a:t>
            </a:r>
            <a:r>
              <a:rPr lang="en-US" sz="2800" b="1" dirty="0"/>
              <a:t>“defensive” medicine</a:t>
            </a:r>
            <a:r>
              <a:rPr lang="en-US" sz="2800" b="1" dirty="0"/>
              <a:t> </a:t>
            </a:r>
          </a:p>
        </p:txBody>
      </p:sp>
      <p:sp>
        <p:nvSpPr>
          <p:cNvPr id="11" name="TextBox 10"/>
          <p:cNvSpPr txBox="1"/>
          <p:nvPr/>
        </p:nvSpPr>
        <p:spPr>
          <a:xfrm>
            <a:off x="3438500" y="2995415"/>
            <a:ext cx="5033838" cy="923330"/>
          </a:xfrm>
          <a:prstGeom prst="rect">
            <a:avLst/>
          </a:prstGeom>
          <a:noFill/>
        </p:spPr>
        <p:txBody>
          <a:bodyPr wrap="none" rtlCol="0">
            <a:spAutoFit/>
          </a:bodyPr>
          <a:lstStyle/>
          <a:p>
            <a:r>
              <a:rPr lang="en-US" sz="5400" dirty="0" smtClean="0"/>
              <a:t>Fear of lawsuits</a:t>
            </a:r>
            <a:endParaRPr lang="en-US" sz="5400" dirty="0"/>
          </a:p>
        </p:txBody>
      </p:sp>
      <p:pic>
        <p:nvPicPr>
          <p:cNvPr id="12" name="Picture 11"/>
          <p:cNvPicPr>
            <a:picLocks noChangeAspect="1"/>
          </p:cNvPicPr>
          <p:nvPr/>
        </p:nvPicPr>
        <p:blipFill>
          <a:blip r:embed="rId4"/>
          <a:stretch>
            <a:fillRect/>
          </a:stretch>
        </p:blipFill>
        <p:spPr>
          <a:xfrm>
            <a:off x="7451559" y="852907"/>
            <a:ext cx="2654968" cy="1533782"/>
          </a:xfrm>
          <a:prstGeom prst="rect">
            <a:avLst/>
          </a:prstGeom>
        </p:spPr>
      </p:pic>
      <p:sp>
        <p:nvSpPr>
          <p:cNvPr id="13" name="TextBox 12"/>
          <p:cNvSpPr txBox="1"/>
          <p:nvPr/>
        </p:nvSpPr>
        <p:spPr>
          <a:xfrm>
            <a:off x="7833895" y="2419684"/>
            <a:ext cx="2057700" cy="369332"/>
          </a:xfrm>
          <a:prstGeom prst="rect">
            <a:avLst/>
          </a:prstGeom>
          <a:noFill/>
        </p:spPr>
        <p:txBody>
          <a:bodyPr wrap="none" rtlCol="0">
            <a:spAutoFit/>
          </a:bodyPr>
          <a:lstStyle/>
          <a:p>
            <a:r>
              <a:rPr lang="en-US" dirty="0" smtClean="0"/>
              <a:t>2 Hospital lawyers</a:t>
            </a:r>
            <a:endParaRPr lang="en-US" dirty="0"/>
          </a:p>
        </p:txBody>
      </p:sp>
    </p:spTree>
    <p:extLst>
      <p:ext uri="{BB962C8B-B14F-4D97-AF65-F5344CB8AC3E}">
        <p14:creationId xmlns:p14="http://schemas.microsoft.com/office/powerpoint/2010/main" val="1785642896"/>
      </p:ext>
    </p:extLst>
  </p:cSld>
  <p:clrMapOvr>
    <a:masterClrMapping/>
  </p:clrMapOvr>
  <p:transition xmlns:p14="http://schemas.microsoft.com/office/powerpoint/2010/mai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46571" y="6453190"/>
            <a:ext cx="643467" cy="233363"/>
          </a:xfrm>
          <a:prstGeom prst="rect">
            <a:avLst/>
          </a:prstGeom>
        </p:spPr>
        <p:txBody>
          <a:bodyPr/>
          <a:lstStyle/>
          <a:p>
            <a:pPr>
              <a:defRPr/>
            </a:pPr>
            <a:fld id="{5D313E0F-6C34-4EE5-94EF-E3F53D0B16C0}" type="slidenum">
              <a:rPr lang="uk-UA" smtClean="0"/>
              <a:pPr>
                <a:defRPr/>
              </a:pPr>
              <a:t>31</a:t>
            </a:fld>
            <a:endParaRPr lang="uk-UA"/>
          </a:p>
        </p:txBody>
      </p:sp>
      <p:pic>
        <p:nvPicPr>
          <p:cNvPr id="4" name="Picture 3" descr="Screen Shot 2019-12-07 at 11.16.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609600"/>
            <a:ext cx="11446933" cy="3822700"/>
          </a:xfrm>
          <a:prstGeom prst="rect">
            <a:avLst/>
          </a:prstGeom>
        </p:spPr>
      </p:pic>
      <p:pic>
        <p:nvPicPr>
          <p:cNvPr id="5" name="Picture 4" descr="Screen Shot 2019-12-07 at 11.27.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467" y="4800600"/>
            <a:ext cx="1705056" cy="1600200"/>
          </a:xfrm>
          <a:prstGeom prst="rect">
            <a:avLst/>
          </a:prstGeom>
        </p:spPr>
      </p:pic>
      <p:pic>
        <p:nvPicPr>
          <p:cNvPr id="6" name="Picture 5" descr="Screen Shot 2019-12-07 at 11.26.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000" y="4953000"/>
            <a:ext cx="1947333" cy="1409700"/>
          </a:xfrm>
          <a:prstGeom prst="rect">
            <a:avLst/>
          </a:prstGeom>
        </p:spPr>
      </p:pic>
      <p:sp>
        <p:nvSpPr>
          <p:cNvPr id="7" name="Plus 6"/>
          <p:cNvSpPr/>
          <p:nvPr/>
        </p:nvSpPr>
        <p:spPr>
          <a:xfrm>
            <a:off x="5080000" y="4953000"/>
            <a:ext cx="1524000" cy="11430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938122"/>
      </p:ext>
    </p:extLst>
  </p:cSld>
  <p:clrMapOvr>
    <a:masterClrMapping/>
  </p:clrMapOvr>
  <p:transition xmlns:p14="http://schemas.microsoft.com/office/powerpoint/2010/mai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361" y="1247537"/>
            <a:ext cx="10972800" cy="1143000"/>
          </a:xfrm>
        </p:spPr>
        <p:txBody>
          <a:bodyPr/>
          <a:lstStyle/>
          <a:p>
            <a:pPr algn="l"/>
            <a:r>
              <a:rPr lang="en-US" sz="3600" dirty="0"/>
              <a:t>Most ASP strategies are aimed at changing doctors’ prescribing behavior; however, strategies are needed to also address patients’ behavior. </a:t>
            </a:r>
            <a:r>
              <a:rPr lang="en-US" sz="3600" dirty="0" smtClean="0"/>
              <a:t/>
            </a:r>
            <a:br>
              <a:rPr lang="en-US" sz="3600" dirty="0" smtClean="0"/>
            </a:br>
            <a:r>
              <a:rPr lang="en-US" sz="4800" dirty="0" smtClean="0"/>
              <a:t/>
            </a:r>
            <a:br>
              <a:rPr lang="en-US" sz="4800" dirty="0" smtClean="0"/>
            </a:br>
            <a:r>
              <a:rPr lang="en-US" sz="4800" dirty="0" smtClean="0"/>
              <a:t>Patients</a:t>
            </a:r>
            <a:r>
              <a:rPr lang="en-US" sz="4800" dirty="0"/>
              <a:t>’ expectations influence a doctor’s decision making. </a:t>
            </a:r>
            <a:endParaRPr lang="en-US" sz="4800" dirty="0"/>
          </a:p>
        </p:txBody>
      </p:sp>
    </p:spTree>
    <p:extLst>
      <p:ext uri="{BB962C8B-B14F-4D97-AF65-F5344CB8AC3E}">
        <p14:creationId xmlns:p14="http://schemas.microsoft.com/office/powerpoint/2010/main" val="1978291699"/>
      </p:ext>
    </p:extLst>
  </p:cSld>
  <p:clrMapOvr>
    <a:masterClrMapping/>
  </p:clrMapOvr>
  <p:transition xmlns:p14="http://schemas.microsoft.com/office/powerpoint/2010/mai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19" y="562198"/>
            <a:ext cx="10972800" cy="1143000"/>
          </a:xfrm>
        </p:spPr>
        <p:txBody>
          <a:bodyPr/>
          <a:lstStyle/>
          <a:p>
            <a:r>
              <a:rPr lang="en-US" sz="4000" dirty="0" smtClean="0"/>
              <a:t>Controversies with dental antibiotic prophylaxis</a:t>
            </a:r>
            <a:br>
              <a:rPr lang="en-US" sz="4000" dirty="0" smtClean="0"/>
            </a:br>
            <a:r>
              <a:rPr lang="en-US" sz="4000" dirty="0" smtClean="0"/>
              <a:t>How can we resolve them?</a:t>
            </a:r>
            <a:endParaRPr lang="en-US" sz="4000" dirty="0"/>
          </a:p>
        </p:txBody>
      </p:sp>
      <p:sp>
        <p:nvSpPr>
          <p:cNvPr id="3" name="Content Placeholder 2"/>
          <p:cNvSpPr>
            <a:spLocks noGrp="1"/>
          </p:cNvSpPr>
          <p:nvPr>
            <p:ph idx="1"/>
          </p:nvPr>
        </p:nvSpPr>
        <p:spPr>
          <a:xfrm>
            <a:off x="501772" y="1911723"/>
            <a:ext cx="10972800" cy="4525963"/>
          </a:xfrm>
        </p:spPr>
        <p:txBody>
          <a:bodyPr/>
          <a:lstStyle/>
          <a:p>
            <a:r>
              <a:rPr lang="en-US" sz="4000" dirty="0" smtClean="0"/>
              <a:t>Patient engagement</a:t>
            </a:r>
            <a:br>
              <a:rPr lang="en-US" sz="4000" dirty="0" smtClean="0"/>
            </a:br>
            <a:r>
              <a:rPr lang="en-US" sz="2400" dirty="0" smtClean="0"/>
              <a:t>let the patient decide about taking AP once they have the facts</a:t>
            </a:r>
          </a:p>
          <a:p>
            <a:r>
              <a:rPr lang="en-US" sz="4000" dirty="0" smtClean="0"/>
              <a:t>Dentists and OS need to know when their patients develops CDI </a:t>
            </a:r>
          </a:p>
          <a:p>
            <a:r>
              <a:rPr lang="en-US" sz="4000" dirty="0" smtClean="0"/>
              <a:t>Dentists and OS need to know when their patient develops an ADR</a:t>
            </a:r>
          </a:p>
          <a:p>
            <a:r>
              <a:rPr lang="en-US" sz="4000" dirty="0" smtClean="0"/>
              <a:t>Private practice doctors prefer online CE  </a:t>
            </a:r>
            <a:endParaRPr lang="en-US" sz="4000" dirty="0"/>
          </a:p>
        </p:txBody>
      </p:sp>
    </p:spTree>
    <p:extLst>
      <p:ext uri="{BB962C8B-B14F-4D97-AF65-F5344CB8AC3E}">
        <p14:creationId xmlns:p14="http://schemas.microsoft.com/office/powerpoint/2010/main" val="353630533"/>
      </p:ext>
    </p:extLst>
  </p:cSld>
  <p:clrMapOvr>
    <a:masterClrMapping/>
  </p:clrMapOvr>
  <p:transition xmlns:p14="http://schemas.microsoft.com/office/powerpoint/2010/mai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12-07 at 11.17.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08" y="587101"/>
            <a:ext cx="10914683" cy="5511562"/>
          </a:xfrm>
          <a:prstGeom prst="rect">
            <a:avLst/>
          </a:prstGeom>
        </p:spPr>
      </p:pic>
    </p:spTree>
    <p:extLst>
      <p:ext uri="{BB962C8B-B14F-4D97-AF65-F5344CB8AC3E}">
        <p14:creationId xmlns:p14="http://schemas.microsoft.com/office/powerpoint/2010/main" val="2405245924"/>
      </p:ext>
    </p:extLst>
  </p:cSld>
  <p:clrMapOvr>
    <a:masterClrMapping/>
  </p:clrMapOvr>
  <p:transition xmlns:p14="http://schemas.microsoft.com/office/powerpoint/2010/mai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bg>
      <p:bgPr>
        <a:pattFill prst="pct90">
          <a:fgClr>
            <a:schemeClr val="bg1"/>
          </a:fgClr>
          <a:bgClr>
            <a:prstClr val="white"/>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1968" y="437073"/>
            <a:ext cx="10972800" cy="1143000"/>
          </a:xfrm>
        </p:spPr>
        <p:txBody>
          <a:bodyPr/>
          <a:lstStyle/>
          <a:p>
            <a:r>
              <a:rPr lang="en-US" sz="4800" dirty="0" smtClean="0"/>
              <a:t>Take </a:t>
            </a:r>
            <a:r>
              <a:rPr lang="en-US" sz="4800" dirty="0" err="1" smtClean="0"/>
              <a:t>aways</a:t>
            </a:r>
            <a:endParaRPr lang="en-US" sz="4800" dirty="0"/>
          </a:p>
        </p:txBody>
      </p:sp>
      <p:sp>
        <p:nvSpPr>
          <p:cNvPr id="4" name="Rectangle 3"/>
          <p:cNvSpPr/>
          <p:nvPr/>
        </p:nvSpPr>
        <p:spPr>
          <a:xfrm>
            <a:off x="358315" y="1225690"/>
            <a:ext cx="11082274" cy="5632310"/>
          </a:xfrm>
          <a:prstGeom prst="rect">
            <a:avLst/>
          </a:prstGeom>
        </p:spPr>
        <p:txBody>
          <a:bodyPr wrap="square">
            <a:spAutoFit/>
          </a:bodyPr>
          <a:lstStyle/>
          <a:p>
            <a:pPr marL="457200" indent="-457200">
              <a:buFontTx/>
              <a:buAutoNum type="arabicPeriod"/>
            </a:pPr>
            <a:r>
              <a:rPr lang="en-US" sz="2400" dirty="0" smtClean="0"/>
              <a:t>Recommendations </a:t>
            </a:r>
            <a:r>
              <a:rPr lang="en-US" sz="2400" dirty="0"/>
              <a:t>for dental AP for patients who have undergone cardiac procedures to prevent IE has essentially remained the same since 2007. </a:t>
            </a:r>
            <a:r>
              <a:rPr lang="en-US" sz="2400" dirty="0" smtClean="0"/>
              <a:t/>
            </a:r>
            <a:br>
              <a:rPr lang="en-US" sz="2400" dirty="0" smtClean="0"/>
            </a:br>
            <a:r>
              <a:rPr lang="en-US" sz="2400" dirty="0" smtClean="0"/>
              <a:t>High risk: </a:t>
            </a:r>
            <a:r>
              <a:rPr lang="en-US" dirty="0" smtClean="0"/>
              <a:t>prosthetic </a:t>
            </a:r>
            <a:r>
              <a:rPr lang="en-US" dirty="0"/>
              <a:t>cardiac valves or materials for valve repair, prior IE, more limited CHD  (unrepaired cyanotic, completely repaired defects with prosthetics during the first 6 months, repaired CHD with residual defects at or near the site of the patch) and cardiac transplant recipients with cardiac </a:t>
            </a:r>
            <a:r>
              <a:rPr lang="en-US" dirty="0" err="1" smtClean="0"/>
              <a:t>valvulopathy</a:t>
            </a:r>
            <a:r>
              <a:rPr lang="en-US" dirty="0"/>
              <a:t>,</a:t>
            </a:r>
            <a:r>
              <a:rPr lang="en-US" dirty="0" smtClean="0"/>
              <a:t> </a:t>
            </a:r>
            <a:r>
              <a:rPr lang="en-US" dirty="0" err="1"/>
              <a:t>transcatheter</a:t>
            </a:r>
            <a:r>
              <a:rPr lang="en-US" dirty="0"/>
              <a:t> prosthetic valves and patients with prosthetic material used for valve repair such as </a:t>
            </a:r>
            <a:r>
              <a:rPr lang="en-US" dirty="0" err="1"/>
              <a:t>annuloplasty</a:t>
            </a:r>
            <a:r>
              <a:rPr lang="en-US" dirty="0"/>
              <a:t> rings and chords</a:t>
            </a:r>
            <a:r>
              <a:rPr lang="en-US" dirty="0"/>
              <a:t> </a:t>
            </a:r>
            <a:endParaRPr lang="en-US" dirty="0"/>
          </a:p>
          <a:p>
            <a:pPr marL="457200" indent="-457200">
              <a:buAutoNum type="arabicPeriod"/>
            </a:pPr>
            <a:endParaRPr lang="en-US" sz="2400" dirty="0" smtClean="0"/>
          </a:p>
          <a:p>
            <a:pPr marL="457200" indent="-457200">
              <a:buFontTx/>
              <a:buAutoNum type="arabicPeriod"/>
            </a:pPr>
            <a:r>
              <a:rPr lang="en-US" sz="2400" dirty="0" smtClean="0"/>
              <a:t>Guidance </a:t>
            </a:r>
            <a:r>
              <a:rPr lang="en-US" sz="2400" dirty="0"/>
              <a:t>for AP for patients with a TJR are generally not recommended by dentists, yet are “preferred” by many orthopedic surgeons. </a:t>
            </a:r>
            <a:r>
              <a:rPr lang="en-US" sz="2400" dirty="0" smtClean="0"/>
              <a:t/>
            </a:r>
            <a:br>
              <a:rPr lang="en-US" sz="2400" dirty="0" smtClean="0"/>
            </a:br>
            <a:endParaRPr lang="en-US" sz="2400" dirty="0" smtClean="0"/>
          </a:p>
          <a:p>
            <a:pPr marL="457200" indent="-457200">
              <a:buFontTx/>
              <a:buAutoNum type="arabicPeriod"/>
            </a:pPr>
            <a:r>
              <a:rPr lang="en-US" sz="2400" dirty="0" smtClean="0"/>
              <a:t>Similar </a:t>
            </a:r>
            <a:r>
              <a:rPr lang="en-US" sz="2400" dirty="0"/>
              <a:t>to the current US opioid crisis which has greatly impacted clinicians to reconsider every opioid dose and duration we believe community based dental stewardship must advocate for both dentists and orthopedic surgeons to </a:t>
            </a:r>
            <a:r>
              <a:rPr lang="en-US" sz="2400" b="1" dirty="0">
                <a:solidFill>
                  <a:srgbClr val="FF0000"/>
                </a:solidFill>
              </a:rPr>
              <a:t>rethink any AP prescribed </a:t>
            </a:r>
            <a:r>
              <a:rPr lang="en-US" sz="2400" dirty="0"/>
              <a:t>with a goal towards far less.</a:t>
            </a:r>
          </a:p>
          <a:p>
            <a:pPr marL="457200" indent="-457200">
              <a:buAutoNum type="arabicPeriod"/>
            </a:pPr>
            <a:endParaRPr lang="en-US" sz="2400" dirty="0"/>
          </a:p>
        </p:txBody>
      </p:sp>
    </p:spTree>
    <p:extLst>
      <p:ext uri="{BB962C8B-B14F-4D97-AF65-F5344CB8AC3E}">
        <p14:creationId xmlns:p14="http://schemas.microsoft.com/office/powerpoint/2010/main" val="2299740655"/>
      </p:ext>
    </p:extLst>
  </p:cSld>
  <p:clrMapOvr>
    <a:masterClrMapping/>
  </p:clrMapOvr>
  <p:transition xmlns:p14="http://schemas.microsoft.com/office/powerpoint/2010/mai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0-02-23 at 9.42.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85" y="0"/>
            <a:ext cx="10476937" cy="2822771"/>
          </a:xfrm>
          <a:prstGeom prst="rect">
            <a:avLst/>
          </a:prstGeom>
        </p:spPr>
      </p:pic>
      <p:sp>
        <p:nvSpPr>
          <p:cNvPr id="4" name="Rectangle 3"/>
          <p:cNvSpPr/>
          <p:nvPr/>
        </p:nvSpPr>
        <p:spPr>
          <a:xfrm>
            <a:off x="209472" y="2883236"/>
            <a:ext cx="11547215" cy="369332"/>
          </a:xfrm>
          <a:prstGeom prst="rect">
            <a:avLst/>
          </a:prstGeom>
        </p:spPr>
        <p:txBody>
          <a:bodyPr wrap="square">
            <a:spAutoFit/>
          </a:bodyPr>
          <a:lstStyle/>
          <a:p>
            <a:r>
              <a:rPr lang="en-US" dirty="0" smtClean="0"/>
              <a:t>A cross</a:t>
            </a:r>
            <a:r>
              <a:rPr lang="en-US" dirty="0"/>
              <a:t>-sectional study of veterans undergoing tooth extractions, dental implants, and periodontal procedures</a:t>
            </a:r>
          </a:p>
        </p:txBody>
      </p:sp>
      <p:sp>
        <p:nvSpPr>
          <p:cNvPr id="5" name="Rectangle 4"/>
          <p:cNvSpPr/>
          <p:nvPr/>
        </p:nvSpPr>
        <p:spPr>
          <a:xfrm>
            <a:off x="248750" y="3356109"/>
            <a:ext cx="11259189" cy="1754327"/>
          </a:xfrm>
          <a:prstGeom prst="rect">
            <a:avLst/>
          </a:prstGeom>
        </p:spPr>
        <p:txBody>
          <a:bodyPr wrap="square">
            <a:spAutoFit/>
          </a:bodyPr>
          <a:lstStyle/>
          <a:p>
            <a:r>
              <a:rPr lang="en-US" dirty="0"/>
              <a:t>183 </a:t>
            </a:r>
            <a:r>
              <a:rPr lang="en-US" dirty="0" smtClean="0"/>
              <a:t>veterans, </a:t>
            </a:r>
            <a:r>
              <a:rPr lang="en-US" dirty="0"/>
              <a:t>82.5% received antibiotic prophylaxis (mean duration, 7.1 ± 1.6 days). </a:t>
            </a:r>
            <a:r>
              <a:rPr lang="en-US" dirty="0" smtClean="0"/>
              <a:t/>
            </a:r>
            <a:br>
              <a:rPr lang="en-US" dirty="0" smtClean="0"/>
            </a:br>
            <a:endParaRPr lang="en-US" dirty="0" smtClean="0"/>
          </a:p>
          <a:p>
            <a:r>
              <a:rPr lang="en-US" dirty="0" smtClean="0"/>
              <a:t>Amoxicillin </a:t>
            </a:r>
            <a:r>
              <a:rPr lang="en-US" dirty="0"/>
              <a:t>(71.3% of antibiotics) and clindamycin (23.8%) were </a:t>
            </a:r>
            <a:r>
              <a:rPr lang="en-US" dirty="0" smtClean="0"/>
              <a:t>prescribed </a:t>
            </a:r>
            <a:r>
              <a:rPr lang="en-US" dirty="0"/>
              <a:t>most </a:t>
            </a:r>
            <a:r>
              <a:rPr lang="en-US" dirty="0" smtClean="0"/>
              <a:t>frequently</a:t>
            </a:r>
            <a:r>
              <a:rPr lang="en-US" dirty="0"/>
              <a:t/>
            </a:r>
            <a:br>
              <a:rPr lang="en-US" dirty="0"/>
            </a:br>
            <a:endParaRPr lang="en-US" dirty="0" smtClean="0"/>
          </a:p>
          <a:p>
            <a:r>
              <a:rPr lang="en-US" dirty="0" smtClean="0"/>
              <a:t> </a:t>
            </a:r>
            <a:r>
              <a:rPr lang="en-US" b="1" dirty="0">
                <a:solidFill>
                  <a:srgbClr val="FF0000"/>
                </a:solidFill>
              </a:rPr>
              <a:t>44.7% of patients prescribed clindamycin were not labeled as penicillin allergic</a:t>
            </a:r>
            <a:r>
              <a:rPr lang="en-US" dirty="0"/>
              <a:t>. </a:t>
            </a:r>
            <a:r>
              <a:rPr lang="en-US" dirty="0" smtClean="0"/>
              <a:t/>
            </a:r>
            <a:br>
              <a:rPr lang="en-US" dirty="0" smtClean="0"/>
            </a:br>
            <a:r>
              <a:rPr lang="en-US" dirty="0" smtClean="0"/>
              <a:t>Peggy Lillis Foundation </a:t>
            </a:r>
            <a:endParaRPr lang="en-US" dirty="0"/>
          </a:p>
        </p:txBody>
      </p:sp>
      <p:sp>
        <p:nvSpPr>
          <p:cNvPr id="6" name="Rectangle 5"/>
          <p:cNvSpPr/>
          <p:nvPr/>
        </p:nvSpPr>
        <p:spPr>
          <a:xfrm>
            <a:off x="285569" y="5010005"/>
            <a:ext cx="11510393" cy="646331"/>
          </a:xfrm>
          <a:prstGeom prst="rect">
            <a:avLst/>
          </a:prstGeom>
        </p:spPr>
        <p:txBody>
          <a:bodyPr wrap="square">
            <a:spAutoFit/>
          </a:bodyPr>
          <a:lstStyle/>
          <a:p>
            <a:r>
              <a:rPr lang="en-US" dirty="0"/>
              <a:t>While the majority of antibiotics were indicated, </a:t>
            </a:r>
            <a:r>
              <a:rPr lang="en-US" b="1" dirty="0">
                <a:solidFill>
                  <a:srgbClr val="FF0000"/>
                </a:solidFill>
              </a:rPr>
              <a:t>only 8.2% of patients received antibiotics appropriately</a:t>
            </a:r>
            <a:r>
              <a:rPr lang="en-US" dirty="0"/>
              <a:t>.  </a:t>
            </a:r>
            <a:r>
              <a:rPr lang="en-US" dirty="0" smtClean="0"/>
              <a:t>The </a:t>
            </a:r>
            <a:r>
              <a:rPr lang="en-US" dirty="0"/>
              <a:t>primary reason was secondary to prolonged duration.</a:t>
            </a:r>
          </a:p>
        </p:txBody>
      </p:sp>
      <p:sp>
        <p:nvSpPr>
          <p:cNvPr id="7" name="Rectangle 6"/>
          <p:cNvSpPr/>
          <p:nvPr/>
        </p:nvSpPr>
        <p:spPr>
          <a:xfrm>
            <a:off x="1859075" y="5934146"/>
            <a:ext cx="9536763" cy="369332"/>
          </a:xfrm>
          <a:prstGeom prst="rect">
            <a:avLst/>
          </a:prstGeom>
        </p:spPr>
        <p:txBody>
          <a:bodyPr wrap="square">
            <a:spAutoFit/>
          </a:bodyPr>
          <a:lstStyle/>
          <a:p>
            <a:r>
              <a:rPr lang="en-US" i="1" dirty="0"/>
              <a:t>Open Forum Infectious Diseases</a:t>
            </a:r>
            <a:r>
              <a:rPr lang="en-US" dirty="0"/>
              <a:t>, Volume 5, Issue 1, Winter 2018</a:t>
            </a:r>
            <a:endParaRPr lang="en-US" dirty="0"/>
          </a:p>
        </p:txBody>
      </p:sp>
    </p:spTree>
    <p:extLst>
      <p:ext uri="{BB962C8B-B14F-4D97-AF65-F5344CB8AC3E}">
        <p14:creationId xmlns:p14="http://schemas.microsoft.com/office/powerpoint/2010/main" val="4008831456"/>
      </p:ext>
    </p:extLst>
  </p:cSld>
  <p:clrMapOvr>
    <a:masterClrMapping/>
  </p:clrMapOvr>
  <p:transition xmlns:p14="http://schemas.microsoft.com/office/powerpoint/2010/mai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048" y="497236"/>
            <a:ext cx="10972800" cy="1143000"/>
          </a:xfrm>
        </p:spPr>
        <p:txBody>
          <a:bodyPr/>
          <a:lstStyle/>
          <a:p>
            <a:r>
              <a:rPr lang="en-US" sz="3600" dirty="0" smtClean="0"/>
              <a:t>C. Diff advocacy, awareness, education &amp; policy</a:t>
            </a:r>
            <a:endParaRPr lang="en-US" sz="3600" dirty="0"/>
          </a:p>
        </p:txBody>
      </p:sp>
      <p:pic>
        <p:nvPicPr>
          <p:cNvPr id="3" name="Picture 2" descr="Screen Shot 2020-02-24 at 4.04.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659" y="1243933"/>
            <a:ext cx="5854552" cy="5614067"/>
          </a:xfrm>
          <a:prstGeom prst="rect">
            <a:avLst/>
          </a:prstGeom>
        </p:spPr>
      </p:pic>
      <p:pic>
        <p:nvPicPr>
          <p:cNvPr id="4" name="Picture 3" descr="Screen Shot 2020-02-24 at 4.05.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1720"/>
            <a:ext cx="6205646" cy="1638300"/>
          </a:xfrm>
          <a:prstGeom prst="rect">
            <a:avLst/>
          </a:prstGeom>
        </p:spPr>
      </p:pic>
      <p:pic>
        <p:nvPicPr>
          <p:cNvPr id="5" name="Picture 4" descr="Screen Shot 2020-02-24 at 4.09.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34" y="2755900"/>
            <a:ext cx="6201197" cy="1905576"/>
          </a:xfrm>
          <a:prstGeom prst="rect">
            <a:avLst/>
          </a:prstGeom>
        </p:spPr>
      </p:pic>
    </p:spTree>
    <p:extLst>
      <p:ext uri="{BB962C8B-B14F-4D97-AF65-F5344CB8AC3E}">
        <p14:creationId xmlns:p14="http://schemas.microsoft.com/office/powerpoint/2010/main" val="3758406814"/>
      </p:ext>
    </p:extLst>
  </p:cSld>
  <p:clrMapOvr>
    <a:masterClrMapping/>
  </p:clrMapOvr>
  <p:transition xmlns:p14="http://schemas.microsoft.com/office/powerpoint/2010/mai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2071" y="2958995"/>
            <a:ext cx="9672227" cy="2867849"/>
          </a:xfrm>
          <a:prstGeom prst="rect">
            <a:avLst/>
          </a:prstGeom>
        </p:spPr>
      </p:pic>
      <p:pic>
        <p:nvPicPr>
          <p:cNvPr id="4" name="Picture 3"/>
          <p:cNvPicPr>
            <a:picLocks noChangeAspect="1"/>
          </p:cNvPicPr>
          <p:nvPr/>
        </p:nvPicPr>
        <p:blipFill>
          <a:blip r:embed="rId3"/>
          <a:stretch>
            <a:fillRect/>
          </a:stretch>
        </p:blipFill>
        <p:spPr>
          <a:xfrm>
            <a:off x="590271" y="779488"/>
            <a:ext cx="9463365" cy="1639861"/>
          </a:xfrm>
          <a:prstGeom prst="rect">
            <a:avLst/>
          </a:prstGeom>
        </p:spPr>
      </p:pic>
    </p:spTree>
    <p:extLst>
      <p:ext uri="{BB962C8B-B14F-4D97-AF65-F5344CB8AC3E}">
        <p14:creationId xmlns:p14="http://schemas.microsoft.com/office/powerpoint/2010/main" val="1716961977"/>
      </p:ext>
    </p:extLst>
  </p:cSld>
  <p:clrMapOvr>
    <a:masterClrMapping/>
  </p:clrMapOvr>
  <p:transition xmlns:p14="http://schemas.microsoft.com/office/powerpoint/2010/mai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677" y="2952217"/>
            <a:ext cx="11444932" cy="923330"/>
          </a:xfrm>
          <a:prstGeom prst="rect">
            <a:avLst/>
          </a:prstGeom>
        </p:spPr>
        <p:txBody>
          <a:bodyPr wrap="square">
            <a:spAutoFit/>
          </a:bodyPr>
          <a:lstStyle/>
          <a:p>
            <a:r>
              <a:rPr lang="en-US" dirty="0"/>
              <a:t>A </a:t>
            </a:r>
            <a:r>
              <a:rPr lang="en-US" b="1" dirty="0">
                <a:solidFill>
                  <a:srgbClr val="FF0000"/>
                </a:solidFill>
              </a:rPr>
              <a:t>collaborative team of dentist, pharmacist, and physician </a:t>
            </a:r>
            <a:r>
              <a:rPr lang="en-US" dirty="0"/>
              <a:t>leaders conducted a baseline needs assessment </a:t>
            </a:r>
            <a:r>
              <a:rPr lang="en-US" dirty="0" smtClean="0"/>
              <a:t>to </a:t>
            </a:r>
            <a:r>
              <a:rPr lang="en-US" dirty="0"/>
              <a:t>identify opportunities to improve antibiotic prescribing by dentists within Illinois’ largest oral health care </a:t>
            </a:r>
            <a:r>
              <a:rPr lang="en-US" dirty="0" smtClean="0"/>
              <a:t>provider </a:t>
            </a:r>
            <a:r>
              <a:rPr lang="en-US" dirty="0"/>
              <a:t>for Medicaid recipients. </a:t>
            </a:r>
          </a:p>
        </p:txBody>
      </p:sp>
      <p:pic>
        <p:nvPicPr>
          <p:cNvPr id="4" name="Picture 3" descr="Screen Shot 2020-02-23 at 9.51.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982" y="171703"/>
            <a:ext cx="9023717" cy="2541394"/>
          </a:xfrm>
          <a:prstGeom prst="rect">
            <a:avLst/>
          </a:prstGeom>
        </p:spPr>
      </p:pic>
      <p:sp>
        <p:nvSpPr>
          <p:cNvPr id="5" name="Rectangle 4"/>
          <p:cNvSpPr/>
          <p:nvPr/>
        </p:nvSpPr>
        <p:spPr>
          <a:xfrm>
            <a:off x="327301" y="4196150"/>
            <a:ext cx="11638860" cy="1477328"/>
          </a:xfrm>
          <a:prstGeom prst="rect">
            <a:avLst/>
          </a:prstGeom>
        </p:spPr>
        <p:txBody>
          <a:bodyPr wrap="square">
            <a:spAutoFit/>
          </a:bodyPr>
          <a:lstStyle/>
          <a:p>
            <a:r>
              <a:rPr lang="en-US" dirty="0"/>
              <a:t>We </a:t>
            </a:r>
            <a:r>
              <a:rPr lang="en-US" dirty="0" smtClean="0"/>
              <a:t>identified </a:t>
            </a:r>
            <a:r>
              <a:rPr lang="en-US" dirty="0"/>
              <a:t>multiple needs, including standardization of antibiotic prescribing practices for patients with acute oral infections in the urgent care clinics. </a:t>
            </a:r>
            <a:endParaRPr lang="en-US" dirty="0" smtClean="0"/>
          </a:p>
          <a:p>
            <a:endParaRPr lang="en-US" dirty="0"/>
          </a:p>
          <a:p>
            <a:r>
              <a:rPr lang="en-US" dirty="0" smtClean="0"/>
              <a:t>A </a:t>
            </a:r>
            <a:r>
              <a:rPr lang="en-US" b="1" dirty="0">
                <a:solidFill>
                  <a:srgbClr val="FF0000"/>
                </a:solidFill>
              </a:rPr>
              <a:t>72.9% decrease in antibiotic prescribing </a:t>
            </a:r>
            <a:r>
              <a:rPr lang="en-US" dirty="0"/>
              <a:t>was observed in urgent care visits a </a:t>
            </a:r>
            <a:r>
              <a:rPr lang="en-US" dirty="0" err="1"/>
              <a:t>er</a:t>
            </a:r>
            <a:r>
              <a:rPr lang="en-US" dirty="0"/>
              <a:t> </a:t>
            </a:r>
            <a:r>
              <a:rPr lang="en-US" dirty="0" smtClean="0"/>
              <a:t>implementation </a:t>
            </a:r>
            <a:r>
              <a:rPr lang="en-US" dirty="0"/>
              <a:t>of our multimodal intervention</a:t>
            </a:r>
          </a:p>
        </p:txBody>
      </p:sp>
      <p:sp>
        <p:nvSpPr>
          <p:cNvPr id="6" name="Rectangle 5"/>
          <p:cNvSpPr/>
          <p:nvPr/>
        </p:nvSpPr>
        <p:spPr>
          <a:xfrm>
            <a:off x="2210105" y="5934145"/>
            <a:ext cx="7988625" cy="369332"/>
          </a:xfrm>
          <a:prstGeom prst="rect">
            <a:avLst/>
          </a:prstGeom>
        </p:spPr>
        <p:txBody>
          <a:bodyPr wrap="square">
            <a:spAutoFit/>
          </a:bodyPr>
          <a:lstStyle/>
          <a:p>
            <a:r>
              <a:rPr lang="en-US" i="1" dirty="0"/>
              <a:t>Open Forum Infectious Diseases</a:t>
            </a:r>
            <a:r>
              <a:rPr lang="en-US" dirty="0"/>
              <a:t>, Volume 6, Issue 3, March 2019, ofz067,</a:t>
            </a:r>
            <a:endParaRPr lang="en-US" dirty="0"/>
          </a:p>
        </p:txBody>
      </p:sp>
    </p:spTree>
    <p:extLst>
      <p:ext uri="{BB962C8B-B14F-4D97-AF65-F5344CB8AC3E}">
        <p14:creationId xmlns:p14="http://schemas.microsoft.com/office/powerpoint/2010/main" val="1026542537"/>
      </p:ext>
    </p:extLst>
  </p:cSld>
  <p:clrMapOvr>
    <a:masterClrMapping/>
  </p:clrMapOvr>
  <p:transition xmlns:p14="http://schemas.microsoft.com/office/powerpoint/2010/mai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715" y="634089"/>
            <a:ext cx="10972800" cy="1143000"/>
          </a:xfrm>
        </p:spPr>
        <p:txBody>
          <a:bodyPr/>
          <a:lstStyle/>
          <a:p>
            <a:r>
              <a:rPr lang="en-US" sz="3200" dirty="0" smtClean="0"/>
              <a:t>Real story</a:t>
            </a:r>
            <a:br>
              <a:rPr lang="en-US" sz="3200" dirty="0" smtClean="0"/>
            </a:br>
            <a:r>
              <a:rPr lang="en-US" sz="3200" dirty="0" smtClean="0"/>
              <a:t>Patient “stuck in the middle”</a:t>
            </a:r>
            <a:endParaRPr lang="en-US" sz="3200" dirty="0"/>
          </a:p>
        </p:txBody>
      </p:sp>
      <p:pic>
        <p:nvPicPr>
          <p:cNvPr id="3" name="Picture 2"/>
          <p:cNvPicPr>
            <a:picLocks noChangeAspect="1"/>
          </p:cNvPicPr>
          <p:nvPr/>
        </p:nvPicPr>
        <p:blipFill>
          <a:blip r:embed="rId2"/>
          <a:stretch>
            <a:fillRect/>
          </a:stretch>
        </p:blipFill>
        <p:spPr>
          <a:xfrm>
            <a:off x="2554583" y="1701390"/>
            <a:ext cx="7291382" cy="5012825"/>
          </a:xfrm>
          <a:prstGeom prst="rect">
            <a:avLst/>
          </a:prstGeom>
        </p:spPr>
      </p:pic>
      <p:sp>
        <p:nvSpPr>
          <p:cNvPr id="4" name="TextBox 3"/>
          <p:cNvSpPr txBox="1"/>
          <p:nvPr/>
        </p:nvSpPr>
        <p:spPr>
          <a:xfrm>
            <a:off x="2911344" y="2324441"/>
            <a:ext cx="903087" cy="369332"/>
          </a:xfrm>
          <a:prstGeom prst="rect">
            <a:avLst/>
          </a:prstGeom>
          <a:noFill/>
        </p:spPr>
        <p:txBody>
          <a:bodyPr wrap="none" rtlCol="0">
            <a:spAutoFit/>
          </a:bodyPr>
          <a:lstStyle/>
          <a:p>
            <a:r>
              <a:rPr lang="en-US" dirty="0" smtClean="0"/>
              <a:t>Dentist</a:t>
            </a:r>
            <a:endParaRPr lang="en-US" dirty="0"/>
          </a:p>
        </p:txBody>
      </p:sp>
      <p:sp>
        <p:nvSpPr>
          <p:cNvPr id="5" name="TextBox 4"/>
          <p:cNvSpPr txBox="1"/>
          <p:nvPr/>
        </p:nvSpPr>
        <p:spPr>
          <a:xfrm>
            <a:off x="8398567" y="2384350"/>
            <a:ext cx="1188346" cy="584776"/>
          </a:xfrm>
          <a:prstGeom prst="rect">
            <a:avLst/>
          </a:prstGeom>
          <a:noFill/>
        </p:spPr>
        <p:txBody>
          <a:bodyPr wrap="none" rtlCol="0">
            <a:spAutoFit/>
          </a:bodyPr>
          <a:lstStyle/>
          <a:p>
            <a:r>
              <a:rPr lang="en-US" sz="1600" dirty="0" smtClean="0"/>
              <a:t>Orthopedic</a:t>
            </a:r>
          </a:p>
          <a:p>
            <a:r>
              <a:rPr lang="en-US" sz="1600" dirty="0" smtClean="0"/>
              <a:t> Surgeon</a:t>
            </a:r>
            <a:endParaRPr lang="en-US" sz="1600" dirty="0"/>
          </a:p>
        </p:txBody>
      </p:sp>
      <p:pic>
        <p:nvPicPr>
          <p:cNvPr id="6" name="Picture 5"/>
          <p:cNvPicPr>
            <a:picLocks noChangeAspect="1"/>
          </p:cNvPicPr>
          <p:nvPr/>
        </p:nvPicPr>
        <p:blipFill>
          <a:blip r:embed="rId3"/>
          <a:stretch>
            <a:fillRect/>
          </a:stretch>
        </p:blipFill>
        <p:spPr>
          <a:xfrm>
            <a:off x="727574" y="3774222"/>
            <a:ext cx="1883003" cy="1601958"/>
          </a:xfrm>
          <a:prstGeom prst="rect">
            <a:avLst/>
          </a:prstGeom>
        </p:spPr>
      </p:pic>
      <p:pic>
        <p:nvPicPr>
          <p:cNvPr id="7" name="Picture 6"/>
          <p:cNvPicPr>
            <a:picLocks noChangeAspect="1"/>
          </p:cNvPicPr>
          <p:nvPr/>
        </p:nvPicPr>
        <p:blipFill>
          <a:blip r:embed="rId3"/>
          <a:stretch>
            <a:fillRect/>
          </a:stretch>
        </p:blipFill>
        <p:spPr>
          <a:xfrm>
            <a:off x="9745793" y="3866714"/>
            <a:ext cx="1883003" cy="1601958"/>
          </a:xfrm>
          <a:prstGeom prst="rect">
            <a:avLst/>
          </a:prstGeom>
        </p:spPr>
      </p:pic>
      <p:sp>
        <p:nvSpPr>
          <p:cNvPr id="8" name="&quot;No&quot; Symbol 7"/>
          <p:cNvSpPr/>
          <p:nvPr/>
        </p:nvSpPr>
        <p:spPr bwMode="auto">
          <a:xfrm>
            <a:off x="611023" y="3522607"/>
            <a:ext cx="2096647" cy="2324441"/>
          </a:xfrm>
          <a:prstGeom prst="noSmoking">
            <a:avLst/>
          </a:prstGeom>
          <a:solidFill>
            <a:srgbClr val="FF0000">
              <a:alpha val="4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219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TextBox 8"/>
          <p:cNvSpPr txBox="1"/>
          <p:nvPr/>
        </p:nvSpPr>
        <p:spPr>
          <a:xfrm>
            <a:off x="5151760" y="5811103"/>
            <a:ext cx="2237699" cy="369332"/>
          </a:xfrm>
          <a:prstGeom prst="rect">
            <a:avLst/>
          </a:prstGeom>
          <a:noFill/>
        </p:spPr>
        <p:txBody>
          <a:bodyPr wrap="none" rtlCol="0">
            <a:spAutoFit/>
          </a:bodyPr>
          <a:lstStyle/>
          <a:p>
            <a:r>
              <a:rPr lang="en-US" dirty="0" smtClean="0"/>
              <a:t>Joint implant patient</a:t>
            </a:r>
            <a:endParaRPr lang="en-US" dirty="0"/>
          </a:p>
        </p:txBody>
      </p:sp>
    </p:spTree>
    <p:extLst>
      <p:ext uri="{BB962C8B-B14F-4D97-AF65-F5344CB8AC3E}">
        <p14:creationId xmlns:p14="http://schemas.microsoft.com/office/powerpoint/2010/main" val="3404097809"/>
      </p:ext>
    </p:extLst>
  </p:cSld>
  <p:clrMapOvr>
    <a:masterClrMapping/>
  </p:clrMapOvr>
  <p:transition xmlns:p14="http://schemas.microsoft.com/office/powerpoint/2010/mai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1647" y="2845992"/>
            <a:ext cx="11378986" cy="1384995"/>
          </a:xfrm>
          <a:prstGeom prst="rect">
            <a:avLst/>
          </a:prstGeom>
        </p:spPr>
        <p:txBody>
          <a:bodyPr wrap="square">
            <a:spAutoFit/>
          </a:bodyPr>
          <a:lstStyle/>
          <a:p>
            <a:r>
              <a:rPr lang="en-US" sz="2800" dirty="0"/>
              <a:t>A</a:t>
            </a:r>
            <a:r>
              <a:rPr lang="en-US" sz="2800" dirty="0" smtClean="0"/>
              <a:t>ssessed </a:t>
            </a:r>
            <a:r>
              <a:rPr lang="en-US" sz="2800" dirty="0"/>
              <a:t>the appropriateness of antibiotic prophylaxis for IE and PJIs before dental </a:t>
            </a:r>
            <a:r>
              <a:rPr lang="en-US" sz="2800" dirty="0" smtClean="0"/>
              <a:t>procedures using </a:t>
            </a:r>
            <a:r>
              <a:rPr lang="en-US" sz="2800" dirty="0" err="1" smtClean="0"/>
              <a:t>Truven</a:t>
            </a:r>
            <a:r>
              <a:rPr lang="en-US" sz="2800" dirty="0" smtClean="0"/>
              <a:t> </a:t>
            </a:r>
            <a:r>
              <a:rPr lang="en-US" sz="2800" dirty="0" err="1" smtClean="0"/>
              <a:t>MarketScan</a:t>
            </a:r>
            <a:r>
              <a:rPr lang="en-US" sz="2800" dirty="0" smtClean="0"/>
              <a:t> database between 2011-2015. (168,420 dental visits with antibiotics)</a:t>
            </a:r>
            <a:endParaRPr lang="en-US" sz="2800" dirty="0"/>
          </a:p>
        </p:txBody>
      </p:sp>
      <p:sp>
        <p:nvSpPr>
          <p:cNvPr id="10" name="Rectangle 9"/>
          <p:cNvSpPr/>
          <p:nvPr/>
        </p:nvSpPr>
        <p:spPr>
          <a:xfrm>
            <a:off x="384595" y="4774808"/>
            <a:ext cx="11160900" cy="1569660"/>
          </a:xfrm>
          <a:prstGeom prst="rect">
            <a:avLst/>
          </a:prstGeom>
        </p:spPr>
        <p:txBody>
          <a:bodyPr wrap="square">
            <a:spAutoFit/>
          </a:bodyPr>
          <a:lstStyle/>
          <a:p>
            <a:pPr algn="ctr"/>
            <a:r>
              <a:rPr lang="en-US" sz="3200" b="1" dirty="0" smtClean="0">
                <a:solidFill>
                  <a:srgbClr val="FF0000"/>
                </a:solidFill>
              </a:rPr>
              <a:t>What percent of </a:t>
            </a:r>
            <a:r>
              <a:rPr lang="en-US" sz="3200" b="1" dirty="0">
                <a:solidFill>
                  <a:srgbClr val="FF0000"/>
                </a:solidFill>
              </a:rPr>
              <a:t>antibiotics prescribed for IE and PJI prophylaxis before dental procedures </a:t>
            </a:r>
            <a:r>
              <a:rPr lang="en-US" sz="3200" b="1" dirty="0" smtClean="0">
                <a:solidFill>
                  <a:srgbClr val="FF0000"/>
                </a:solidFill>
              </a:rPr>
              <a:t>were unnecessary?</a:t>
            </a:r>
            <a:endParaRPr lang="en-US" sz="3200" b="1" dirty="0">
              <a:solidFill>
                <a:srgbClr val="FF0000"/>
              </a:solidFill>
            </a:endParaRPr>
          </a:p>
        </p:txBody>
      </p:sp>
      <p:sp>
        <p:nvSpPr>
          <p:cNvPr id="11" name="Rectangle 10"/>
          <p:cNvSpPr/>
          <p:nvPr/>
        </p:nvSpPr>
        <p:spPr>
          <a:xfrm>
            <a:off x="335238" y="1712672"/>
            <a:ext cx="11430301" cy="830997"/>
          </a:xfrm>
          <a:prstGeom prst="rect">
            <a:avLst/>
          </a:prstGeom>
        </p:spPr>
        <p:txBody>
          <a:bodyPr wrap="square">
            <a:spAutoFit/>
          </a:bodyPr>
          <a:lstStyle/>
          <a:p>
            <a:pPr algn="ctr"/>
            <a:r>
              <a:rPr lang="en-US" sz="2400" b="1" dirty="0"/>
              <a:t>F</a:t>
            </a:r>
            <a:r>
              <a:rPr lang="en-US" sz="2400" b="1" dirty="0" smtClean="0"/>
              <a:t>irst </a:t>
            </a:r>
            <a:r>
              <a:rPr lang="en-US" sz="2400" b="1" dirty="0"/>
              <a:t>national evaluation of prophylactic antibiotic use for IE and PJIs before dental </a:t>
            </a:r>
            <a:r>
              <a:rPr lang="en-US" sz="2400" b="1" dirty="0" smtClean="0"/>
              <a:t>procedures (26,200 views)</a:t>
            </a:r>
            <a:endParaRPr lang="en-US" sz="2400" b="1" dirty="0"/>
          </a:p>
        </p:txBody>
      </p:sp>
      <p:pic>
        <p:nvPicPr>
          <p:cNvPr id="13" name="Picture 12" descr="Screen Shot 2020-02-23 at 9.36.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9872"/>
            <a:ext cx="12192000" cy="3207202"/>
          </a:xfrm>
          <a:prstGeom prst="rect">
            <a:avLst/>
          </a:prstGeom>
        </p:spPr>
      </p:pic>
    </p:spTree>
    <p:extLst>
      <p:ext uri="{BB962C8B-B14F-4D97-AF65-F5344CB8AC3E}">
        <p14:creationId xmlns:p14="http://schemas.microsoft.com/office/powerpoint/2010/main" val="3387075024"/>
      </p:ext>
    </p:extLst>
  </p:cSld>
  <p:clrMapOvr>
    <a:masterClrMapping/>
  </p:clrMapOvr>
  <p:transition xmlns:p14="http://schemas.microsoft.com/office/powerpoint/2010/mai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2959" y="1600021"/>
            <a:ext cx="10735507" cy="2677656"/>
          </a:xfrm>
          <a:prstGeom prst="rect">
            <a:avLst/>
          </a:prstGeom>
        </p:spPr>
        <p:txBody>
          <a:bodyPr wrap="square">
            <a:spAutoFit/>
          </a:bodyPr>
          <a:lstStyle/>
          <a:p>
            <a:pPr algn="ctr"/>
            <a:r>
              <a:rPr lang="en-US" sz="8000" b="1" dirty="0">
                <a:solidFill>
                  <a:srgbClr val="FF0000"/>
                </a:solidFill>
              </a:rPr>
              <a:t>80.9% </a:t>
            </a:r>
            <a:endParaRPr lang="en-US" sz="8000" b="1" dirty="0" smtClean="0">
              <a:solidFill>
                <a:srgbClr val="FF0000"/>
              </a:solidFill>
            </a:endParaRPr>
          </a:p>
          <a:p>
            <a:pPr algn="ctr"/>
            <a:r>
              <a:rPr lang="en-US" sz="4400" dirty="0" smtClean="0"/>
              <a:t>of </a:t>
            </a:r>
            <a:r>
              <a:rPr lang="en-US" sz="4400" dirty="0"/>
              <a:t>antibiotic prophylaxis prescriptions were discordant with </a:t>
            </a:r>
            <a:r>
              <a:rPr lang="en-US" sz="4400" dirty="0" smtClean="0"/>
              <a:t>guidelines</a:t>
            </a:r>
            <a:endParaRPr lang="en-US" sz="4400" dirty="0"/>
          </a:p>
        </p:txBody>
      </p:sp>
    </p:spTree>
    <p:extLst>
      <p:ext uri="{BB962C8B-B14F-4D97-AF65-F5344CB8AC3E}">
        <p14:creationId xmlns:p14="http://schemas.microsoft.com/office/powerpoint/2010/main" val="3291026966"/>
      </p:ext>
    </p:extLst>
  </p:cSld>
  <p:clrMapOvr>
    <a:masterClrMapping/>
  </p:clrMapOvr>
  <p:transition xmlns:p14="http://schemas.microsoft.com/office/powerpoint/2010/mai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35" y="538235"/>
            <a:ext cx="10972800" cy="1143000"/>
          </a:xfrm>
        </p:spPr>
        <p:txBody>
          <a:bodyPr/>
          <a:lstStyle/>
          <a:p>
            <a:r>
              <a:rPr lang="en-US" sz="4000" dirty="0" smtClean="0"/>
              <a:t>Reasons for high antibiotic prescribing rates</a:t>
            </a:r>
            <a:endParaRPr lang="en-US" sz="4000" dirty="0"/>
          </a:p>
        </p:txBody>
      </p:sp>
      <p:sp>
        <p:nvSpPr>
          <p:cNvPr id="3" name="Rectangle 2"/>
          <p:cNvSpPr/>
          <p:nvPr/>
        </p:nvSpPr>
        <p:spPr>
          <a:xfrm>
            <a:off x="191693" y="1713121"/>
            <a:ext cx="11789145" cy="3539430"/>
          </a:xfrm>
          <a:prstGeom prst="rect">
            <a:avLst/>
          </a:prstGeom>
        </p:spPr>
        <p:txBody>
          <a:bodyPr wrap="square">
            <a:spAutoFit/>
          </a:bodyPr>
          <a:lstStyle/>
          <a:p>
            <a:r>
              <a:rPr lang="en-US" sz="3200" dirty="0" smtClean="0"/>
              <a:t> </a:t>
            </a:r>
          </a:p>
          <a:p>
            <a:pPr marL="457200" indent="-457200">
              <a:buFont typeface="Arial"/>
              <a:buChar char="•"/>
            </a:pPr>
            <a:r>
              <a:rPr lang="en-US" sz="3200" dirty="0" smtClean="0"/>
              <a:t>slow </a:t>
            </a:r>
            <a:r>
              <a:rPr lang="en-US" sz="3200" dirty="0"/>
              <a:t>adoption of new </a:t>
            </a:r>
            <a:r>
              <a:rPr lang="en-US" sz="3200" dirty="0" smtClean="0"/>
              <a:t>guidelines </a:t>
            </a:r>
            <a:br>
              <a:rPr lang="en-US" sz="3200" dirty="0" smtClean="0"/>
            </a:br>
            <a:endParaRPr lang="en-US" sz="3200" dirty="0" smtClean="0"/>
          </a:p>
          <a:p>
            <a:pPr marL="457200" indent="-457200">
              <a:buFont typeface="Arial"/>
              <a:buChar char="•"/>
            </a:pPr>
            <a:r>
              <a:rPr lang="en-US" sz="3200" dirty="0" smtClean="0"/>
              <a:t>lack </a:t>
            </a:r>
            <a:r>
              <a:rPr lang="en-US" sz="3200" dirty="0"/>
              <a:t>of awareness of the role of dentists in antibiotic </a:t>
            </a:r>
            <a:r>
              <a:rPr lang="en-US" sz="3200" dirty="0" smtClean="0"/>
              <a:t>resistance</a:t>
            </a:r>
            <a:br>
              <a:rPr lang="en-US" sz="3200" dirty="0" smtClean="0"/>
            </a:br>
            <a:endParaRPr lang="en-US" sz="3200" dirty="0" smtClean="0"/>
          </a:p>
          <a:p>
            <a:pPr marL="457200" indent="-457200">
              <a:buFont typeface="Arial"/>
              <a:buChar char="•"/>
            </a:pPr>
            <a:r>
              <a:rPr lang="en-US" sz="3200" dirty="0" smtClean="0"/>
              <a:t>physician </a:t>
            </a:r>
            <a:r>
              <a:rPr lang="en-US" sz="3200" dirty="0"/>
              <a:t>and patient </a:t>
            </a:r>
            <a:r>
              <a:rPr lang="en-US" sz="3200" dirty="0" smtClean="0"/>
              <a:t>pressure</a:t>
            </a:r>
            <a:endParaRPr lang="en-US" sz="3200" dirty="0"/>
          </a:p>
        </p:txBody>
      </p:sp>
    </p:spTree>
    <p:extLst>
      <p:ext uri="{BB962C8B-B14F-4D97-AF65-F5344CB8AC3E}">
        <p14:creationId xmlns:p14="http://schemas.microsoft.com/office/powerpoint/2010/main" val="219944052"/>
      </p:ext>
    </p:extLst>
  </p:cSld>
  <p:clrMapOvr>
    <a:masterClrMapping/>
  </p:clrMapOvr>
  <p:transition xmlns:p14="http://schemas.microsoft.com/office/powerpoint/2010/mai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657" y="418418"/>
            <a:ext cx="10972800" cy="1143000"/>
          </a:xfrm>
        </p:spPr>
        <p:txBody>
          <a:bodyPr/>
          <a:lstStyle/>
          <a:p>
            <a:r>
              <a:rPr lang="en-US" dirty="0" smtClean="0"/>
              <a:t>Recommendation</a:t>
            </a:r>
            <a:endParaRPr lang="en-US" dirty="0"/>
          </a:p>
        </p:txBody>
      </p:sp>
      <p:sp>
        <p:nvSpPr>
          <p:cNvPr id="3" name="Rectangle 2"/>
          <p:cNvSpPr/>
          <p:nvPr/>
        </p:nvSpPr>
        <p:spPr>
          <a:xfrm>
            <a:off x="527157" y="1588024"/>
            <a:ext cx="11381796" cy="2862322"/>
          </a:xfrm>
          <a:prstGeom prst="rect">
            <a:avLst/>
          </a:prstGeom>
        </p:spPr>
        <p:txBody>
          <a:bodyPr wrap="square">
            <a:spAutoFit/>
          </a:bodyPr>
          <a:lstStyle/>
          <a:p>
            <a:r>
              <a:rPr lang="en-US" sz="3600" dirty="0"/>
              <a:t>S</a:t>
            </a:r>
            <a:r>
              <a:rPr lang="en-US" sz="3600" dirty="0" smtClean="0"/>
              <a:t>pecific </a:t>
            </a:r>
            <a:r>
              <a:rPr lang="en-US" sz="3600" dirty="0"/>
              <a:t>antibiotic stewardship strategies and prescribing </a:t>
            </a:r>
            <a:r>
              <a:rPr lang="en-US" sz="3600" b="1" dirty="0">
                <a:solidFill>
                  <a:srgbClr val="FF0000"/>
                </a:solidFill>
              </a:rPr>
              <a:t>tools targeted to dentists </a:t>
            </a:r>
            <a:r>
              <a:rPr lang="en-US" sz="3600" dirty="0" smtClean="0"/>
              <a:t>should </a:t>
            </a:r>
            <a:r>
              <a:rPr lang="en-US" sz="3600" dirty="0"/>
              <a:t>be </a:t>
            </a:r>
            <a:r>
              <a:rPr lang="en-US" sz="3600" dirty="0" smtClean="0"/>
              <a:t/>
            </a:r>
            <a:br>
              <a:rPr lang="en-US" sz="3600" dirty="0" smtClean="0"/>
            </a:br>
            <a:r>
              <a:rPr lang="en-US" sz="3600" dirty="0" smtClean="0"/>
              <a:t>developed</a:t>
            </a:r>
            <a:r>
              <a:rPr lang="en-US" sz="3600" dirty="0"/>
              <a:t>, implemented, and assessed for effectiveness in improving prescribing of antibiotics for infection prophylaxis before dental procedures</a:t>
            </a:r>
            <a:endParaRPr lang="en-US" sz="3600" dirty="0"/>
          </a:p>
        </p:txBody>
      </p:sp>
      <p:sp>
        <p:nvSpPr>
          <p:cNvPr id="4" name="TextBox 3"/>
          <p:cNvSpPr txBox="1"/>
          <p:nvPr/>
        </p:nvSpPr>
        <p:spPr>
          <a:xfrm>
            <a:off x="3821887" y="5080223"/>
            <a:ext cx="4401566" cy="707886"/>
          </a:xfrm>
          <a:prstGeom prst="rect">
            <a:avLst/>
          </a:prstGeom>
          <a:noFill/>
        </p:spPr>
        <p:txBody>
          <a:bodyPr wrap="none" rtlCol="0">
            <a:spAutoFit/>
          </a:bodyPr>
          <a:lstStyle/>
          <a:p>
            <a:r>
              <a:rPr lang="en-US" sz="4000" b="1" dirty="0" smtClean="0"/>
              <a:t>Who will do this?</a:t>
            </a:r>
            <a:endParaRPr lang="en-US" sz="4000" b="1" dirty="0"/>
          </a:p>
        </p:txBody>
      </p:sp>
    </p:spTree>
    <p:extLst>
      <p:ext uri="{BB962C8B-B14F-4D97-AF65-F5344CB8AC3E}">
        <p14:creationId xmlns:p14="http://schemas.microsoft.com/office/powerpoint/2010/main" val="2647328372"/>
      </p:ext>
    </p:extLst>
  </p:cSld>
  <p:clrMapOvr>
    <a:masterClrMapping/>
  </p:clrMapOvr>
  <p:transition xmlns:p14="http://schemas.microsoft.com/office/powerpoint/2010/mai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52" y="595680"/>
            <a:ext cx="4283103" cy="5739358"/>
          </a:xfrm>
          <a:prstGeom prst="rect">
            <a:avLst/>
          </a:prstGeom>
        </p:spPr>
      </p:pic>
      <p:pic>
        <p:nvPicPr>
          <p:cNvPr id="5" name="Picture 4"/>
          <p:cNvPicPr>
            <a:picLocks noChangeAspect="1"/>
          </p:cNvPicPr>
          <p:nvPr/>
        </p:nvPicPr>
        <p:blipFill rotWithShape="1">
          <a:blip r:embed="rId3"/>
          <a:srcRect t="22674"/>
          <a:stretch/>
        </p:blipFill>
        <p:spPr>
          <a:xfrm>
            <a:off x="4697764" y="1484051"/>
            <a:ext cx="7406568" cy="4321611"/>
          </a:xfrm>
          <a:prstGeom prst="rect">
            <a:avLst/>
          </a:prstGeom>
        </p:spPr>
      </p:pic>
    </p:spTree>
    <p:extLst>
      <p:ext uri="{BB962C8B-B14F-4D97-AF65-F5344CB8AC3E}">
        <p14:creationId xmlns:p14="http://schemas.microsoft.com/office/powerpoint/2010/main" val="823876084"/>
      </p:ext>
    </p:extLst>
  </p:cSld>
  <p:clrMapOvr>
    <a:masterClrMapping/>
  </p:clrMapOvr>
  <p:transition xmlns:p14="http://schemas.microsoft.com/office/powerpoint/2010/mai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F84E328-2577-4DC1-BFD8-9AF01F5E2917}"/>
              </a:ext>
            </a:extLst>
          </p:cNvPr>
          <p:cNvPicPr>
            <a:picLocks noChangeAspect="1"/>
          </p:cNvPicPr>
          <p:nvPr/>
        </p:nvPicPr>
        <p:blipFill>
          <a:blip r:embed="rId3"/>
          <a:stretch>
            <a:fillRect/>
          </a:stretch>
        </p:blipFill>
        <p:spPr>
          <a:xfrm>
            <a:off x="304800" y="76200"/>
            <a:ext cx="11583032" cy="6629400"/>
          </a:xfrm>
          <a:prstGeom prst="rect">
            <a:avLst/>
          </a:prstGeom>
        </p:spPr>
      </p:pic>
    </p:spTree>
    <p:extLst>
      <p:ext uri="{BB962C8B-B14F-4D97-AF65-F5344CB8AC3E}">
        <p14:creationId xmlns:p14="http://schemas.microsoft.com/office/powerpoint/2010/main" val="2889125252"/>
      </p:ext>
    </p:extLst>
  </p:cSld>
  <p:clrMapOvr>
    <a:masterClrMapping/>
  </p:clrMapOvr>
  <p:transition xmlns:p14="http://schemas.microsoft.com/office/powerpoint/2010/mai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BB389F-EC84-3745-ACC6-0D37B58B0E2D}"/>
              </a:ext>
            </a:extLst>
          </p:cNvPr>
          <p:cNvSpPr>
            <a:spLocks noGrp="1"/>
          </p:cNvSpPr>
          <p:nvPr>
            <p:ph type="title"/>
          </p:nvPr>
        </p:nvSpPr>
        <p:spPr>
          <a:xfrm>
            <a:off x="609600" y="352697"/>
            <a:ext cx="10972800" cy="1143000"/>
          </a:xfrm>
        </p:spPr>
        <p:txBody>
          <a:bodyPr/>
          <a:lstStyle/>
          <a:p>
            <a:r>
              <a:rPr lang="en-US" dirty="0"/>
              <a:t>Engaging Patients in ASP</a:t>
            </a:r>
          </a:p>
        </p:txBody>
      </p:sp>
      <p:pic>
        <p:nvPicPr>
          <p:cNvPr id="4" name="Picture 3">
            <a:extLst>
              <a:ext uri="{FF2B5EF4-FFF2-40B4-BE49-F238E27FC236}">
                <a16:creationId xmlns:a16="http://schemas.microsoft.com/office/drawing/2014/main" xmlns="" id="{C982A911-2D25-3C4D-836E-8EEB43AD1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468" y="1452225"/>
            <a:ext cx="4913075" cy="2161753"/>
          </a:xfrm>
          <a:prstGeom prst="rect">
            <a:avLst/>
          </a:prstGeom>
        </p:spPr>
      </p:pic>
      <p:sp>
        <p:nvSpPr>
          <p:cNvPr id="5" name="Rectangle 4">
            <a:extLst>
              <a:ext uri="{FF2B5EF4-FFF2-40B4-BE49-F238E27FC236}">
                <a16:creationId xmlns:a16="http://schemas.microsoft.com/office/drawing/2014/main" xmlns="" id="{A9D5A75B-8F10-2742-AE3B-8326E1F9EEF0}"/>
              </a:ext>
            </a:extLst>
          </p:cNvPr>
          <p:cNvSpPr/>
          <p:nvPr/>
        </p:nvSpPr>
        <p:spPr>
          <a:xfrm>
            <a:off x="483704" y="3613979"/>
            <a:ext cx="10986052" cy="923330"/>
          </a:xfrm>
          <a:prstGeom prst="rect">
            <a:avLst/>
          </a:prstGeom>
        </p:spPr>
        <p:txBody>
          <a:bodyPr wrap="square">
            <a:spAutoFit/>
          </a:bodyPr>
          <a:lstStyle/>
          <a:p>
            <a:r>
              <a:rPr lang="en-US" dirty="0">
                <a:latin typeface="Times New Roman" panose="02020603050405020304" pitchFamily="18" charset="0"/>
              </a:rPr>
              <a:t>We engaged medical students with antimicrobial stewardship (AS) and antimicrobial resistance (AMR) through </a:t>
            </a:r>
            <a:r>
              <a:rPr lang="en-US" b="1" dirty="0">
                <a:solidFill>
                  <a:srgbClr val="FF0000"/>
                </a:solidFill>
                <a:latin typeface="Times New Roman" panose="02020603050405020304" pitchFamily="18" charset="0"/>
              </a:rPr>
              <a:t>patient stories and a panel on AMR advocacy </a:t>
            </a:r>
            <a:r>
              <a:rPr lang="en-US" dirty="0">
                <a:latin typeface="Times New Roman" panose="02020603050405020304" pitchFamily="18" charset="0"/>
              </a:rPr>
              <a:t>with experts from the Centers for Disease Control and Prevention and the Infectious Diseases Society of America. </a:t>
            </a:r>
            <a:endParaRPr lang="en-US" dirty="0"/>
          </a:p>
        </p:txBody>
      </p:sp>
      <p:sp>
        <p:nvSpPr>
          <p:cNvPr id="6" name="Rectangle 5">
            <a:extLst>
              <a:ext uri="{FF2B5EF4-FFF2-40B4-BE49-F238E27FC236}">
                <a16:creationId xmlns:a16="http://schemas.microsoft.com/office/drawing/2014/main" xmlns="" id="{337E0A97-DF9A-C04E-B36D-84289513C245}"/>
              </a:ext>
            </a:extLst>
          </p:cNvPr>
          <p:cNvSpPr/>
          <p:nvPr/>
        </p:nvSpPr>
        <p:spPr>
          <a:xfrm>
            <a:off x="483704" y="4569032"/>
            <a:ext cx="11098696" cy="646331"/>
          </a:xfrm>
          <a:prstGeom prst="rect">
            <a:avLst/>
          </a:prstGeom>
        </p:spPr>
        <p:txBody>
          <a:bodyPr wrap="square">
            <a:spAutoFit/>
          </a:bodyPr>
          <a:lstStyle/>
          <a:p>
            <a:r>
              <a:rPr lang="en-US" dirty="0">
                <a:latin typeface="Times New Roman" panose="02020603050405020304" pitchFamily="18" charset="0"/>
              </a:rPr>
              <a:t>We hope to </a:t>
            </a:r>
            <a:r>
              <a:rPr lang="en-US" b="1" dirty="0">
                <a:solidFill>
                  <a:srgbClr val="FF0000"/>
                </a:solidFill>
                <a:latin typeface="Times New Roman" panose="02020603050405020304" pitchFamily="18" charset="0"/>
              </a:rPr>
              <a:t>inspire students to tackle the next generation of ID challenges</a:t>
            </a:r>
            <a:r>
              <a:rPr lang="en-US" dirty="0">
                <a:latin typeface="Times New Roman" panose="02020603050405020304" pitchFamily="18" charset="0"/>
              </a:rPr>
              <a:t>, through innovations in medical education, </a:t>
            </a:r>
            <a:r>
              <a:rPr lang="en-US" b="1" dirty="0">
                <a:solidFill>
                  <a:srgbClr val="FF0000"/>
                </a:solidFill>
                <a:latin typeface="Times New Roman" panose="02020603050405020304" pitchFamily="18" charset="0"/>
              </a:rPr>
              <a:t>personal connections with patients</a:t>
            </a:r>
            <a:r>
              <a:rPr lang="en-US" dirty="0">
                <a:latin typeface="Times New Roman" panose="02020603050405020304" pitchFamily="18" charset="0"/>
              </a:rPr>
              <a:t>, and instruction by enthusiastic faculty members </a:t>
            </a:r>
            <a:endParaRPr lang="en-US" dirty="0"/>
          </a:p>
        </p:txBody>
      </p:sp>
      <p:sp>
        <p:nvSpPr>
          <p:cNvPr id="7" name="TextBox 6">
            <a:extLst>
              <a:ext uri="{FF2B5EF4-FFF2-40B4-BE49-F238E27FC236}">
                <a16:creationId xmlns:a16="http://schemas.microsoft.com/office/drawing/2014/main" xmlns="" id="{6E4B2F17-7E6E-EB4B-9BFB-C15687B0AD82}"/>
              </a:ext>
            </a:extLst>
          </p:cNvPr>
          <p:cNvSpPr txBox="1"/>
          <p:nvPr/>
        </p:nvSpPr>
        <p:spPr>
          <a:xfrm>
            <a:off x="746957" y="5620960"/>
            <a:ext cx="10572190" cy="369332"/>
          </a:xfrm>
          <a:prstGeom prst="rect">
            <a:avLst/>
          </a:prstGeom>
          <a:noFill/>
        </p:spPr>
        <p:txBody>
          <a:bodyPr wrap="none" rtlCol="0">
            <a:spAutoFit/>
          </a:bodyPr>
          <a:lstStyle/>
          <a:p>
            <a:r>
              <a:rPr lang="en-US" dirty="0"/>
              <a:t>Ref: Nori et al. OFID Volume 6, Issue 12, December 2019, ofz487, </a:t>
            </a:r>
            <a:r>
              <a:rPr lang="en-US" dirty="0">
                <a:hlinkClick r:id="rId3"/>
              </a:rPr>
              <a:t>https://doi.org/10.1093/ofid/ofz487</a:t>
            </a:r>
            <a:r>
              <a:rPr lang="en-US" dirty="0"/>
              <a:t> </a:t>
            </a:r>
          </a:p>
        </p:txBody>
      </p:sp>
    </p:spTree>
    <p:extLst>
      <p:ext uri="{BB962C8B-B14F-4D97-AF65-F5344CB8AC3E}">
        <p14:creationId xmlns:p14="http://schemas.microsoft.com/office/powerpoint/2010/main" val="487020090"/>
      </p:ext>
    </p:extLst>
  </p:cSld>
  <p:clrMapOvr>
    <a:masterClrMapping/>
  </p:clrMapOvr>
  <p:transition xmlns:p14="http://schemas.microsoft.com/office/powerpoint/2010/mai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20-02-23 at 5.00.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60" y="588451"/>
            <a:ext cx="6883182" cy="5405921"/>
          </a:xfrm>
          <a:prstGeom prst="rect">
            <a:avLst/>
          </a:prstGeom>
        </p:spPr>
      </p:pic>
      <p:pic>
        <p:nvPicPr>
          <p:cNvPr id="4" name="Picture 3" descr="Screen Shot 2020-02-23 at 5.01.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694" y="4319032"/>
            <a:ext cx="5123306" cy="1574800"/>
          </a:xfrm>
          <a:prstGeom prst="rect">
            <a:avLst/>
          </a:prstGeom>
        </p:spPr>
      </p:pic>
      <p:sp>
        <p:nvSpPr>
          <p:cNvPr id="5" name="TextBox 4"/>
          <p:cNvSpPr txBox="1"/>
          <p:nvPr/>
        </p:nvSpPr>
        <p:spPr>
          <a:xfrm>
            <a:off x="2252397" y="1294018"/>
            <a:ext cx="1211690" cy="646331"/>
          </a:xfrm>
          <a:prstGeom prst="rect">
            <a:avLst/>
          </a:prstGeom>
          <a:noFill/>
        </p:spPr>
        <p:txBody>
          <a:bodyPr wrap="none" rtlCol="0">
            <a:spAutoFit/>
          </a:bodyPr>
          <a:lstStyle/>
          <a:p>
            <a:r>
              <a:rPr lang="en-US" sz="3600" dirty="0" smtClean="0"/>
              <a:t>2015</a:t>
            </a:r>
            <a:endParaRPr lang="en-US" sz="3600" dirty="0"/>
          </a:p>
        </p:txBody>
      </p:sp>
      <p:pic>
        <p:nvPicPr>
          <p:cNvPr id="6" name="Picture 5"/>
          <p:cNvPicPr>
            <a:picLocks noChangeAspect="1"/>
          </p:cNvPicPr>
          <p:nvPr/>
        </p:nvPicPr>
        <p:blipFill>
          <a:blip r:embed="rId4"/>
          <a:stretch>
            <a:fillRect/>
          </a:stretch>
        </p:blipFill>
        <p:spPr>
          <a:xfrm>
            <a:off x="8314582" y="0"/>
            <a:ext cx="3258908" cy="4350810"/>
          </a:xfrm>
          <a:prstGeom prst="rect">
            <a:avLst/>
          </a:prstGeom>
        </p:spPr>
      </p:pic>
    </p:spTree>
    <p:extLst>
      <p:ext uri="{BB962C8B-B14F-4D97-AF65-F5344CB8AC3E}">
        <p14:creationId xmlns:p14="http://schemas.microsoft.com/office/powerpoint/2010/main" val="1410039695"/>
      </p:ext>
    </p:extLst>
  </p:cSld>
  <p:clrMapOvr>
    <a:masterClrMapping/>
  </p:clrMapOvr>
  <p:transition xmlns:p14="http://schemas.microsoft.com/office/powerpoint/2010/mai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8612"/>
            <a:ext cx="10972800" cy="1143000"/>
          </a:xfrm>
        </p:spPr>
        <p:txBody>
          <a:bodyPr/>
          <a:lstStyle/>
          <a:p>
            <a:r>
              <a:rPr lang="en-US" dirty="0" smtClean="0"/>
              <a:t>CDC Dental Stewardship</a:t>
            </a:r>
            <a:endParaRPr lang="en-US" dirty="0"/>
          </a:p>
        </p:txBody>
      </p:sp>
      <p:pic>
        <p:nvPicPr>
          <p:cNvPr id="3" name="Picture 2"/>
          <p:cNvPicPr>
            <a:picLocks noChangeAspect="1"/>
          </p:cNvPicPr>
          <p:nvPr/>
        </p:nvPicPr>
        <p:blipFill>
          <a:blip r:embed="rId2"/>
          <a:stretch>
            <a:fillRect/>
          </a:stretch>
        </p:blipFill>
        <p:spPr>
          <a:xfrm>
            <a:off x="156149" y="1198165"/>
            <a:ext cx="3971920" cy="5140131"/>
          </a:xfrm>
          <a:prstGeom prst="rect">
            <a:avLst/>
          </a:prstGeom>
        </p:spPr>
      </p:pic>
      <p:sp>
        <p:nvSpPr>
          <p:cNvPr id="4" name="TextBox 3"/>
          <p:cNvSpPr txBox="1"/>
          <p:nvPr/>
        </p:nvSpPr>
        <p:spPr>
          <a:xfrm>
            <a:off x="4236487" y="1509341"/>
            <a:ext cx="8113870" cy="4524316"/>
          </a:xfrm>
          <a:prstGeom prst="rect">
            <a:avLst/>
          </a:prstGeom>
          <a:noFill/>
        </p:spPr>
        <p:txBody>
          <a:bodyPr wrap="none" rtlCol="0">
            <a:spAutoFit/>
          </a:bodyPr>
          <a:lstStyle/>
          <a:p>
            <a:r>
              <a:rPr lang="en-US" dirty="0"/>
              <a:t>Dentists prescribe approximately 10% of all outpatient antibiotic prescriptions, </a:t>
            </a:r>
            <a:endParaRPr lang="en-US" dirty="0" smtClean="0"/>
          </a:p>
          <a:p>
            <a:r>
              <a:rPr lang="en-US" dirty="0" smtClean="0"/>
              <a:t>writing </a:t>
            </a:r>
            <a:r>
              <a:rPr lang="en-US" dirty="0"/>
              <a:t>more than 25.7 million prescriptions per year. </a:t>
            </a:r>
            <a:endParaRPr lang="en-US" dirty="0" smtClean="0"/>
          </a:p>
          <a:p>
            <a:endParaRPr lang="en-US" dirty="0"/>
          </a:p>
          <a:p>
            <a:r>
              <a:rPr lang="en-US" dirty="0" smtClean="0"/>
              <a:t>CDC dental ASP work is with VA data</a:t>
            </a:r>
          </a:p>
          <a:p>
            <a:endParaRPr lang="en-US" dirty="0"/>
          </a:p>
          <a:p>
            <a:r>
              <a:rPr lang="en-US" b="1" dirty="0" smtClean="0">
                <a:solidFill>
                  <a:srgbClr val="FF0000"/>
                </a:solidFill>
              </a:rPr>
              <a:t>80% of US dentists are in private practice</a:t>
            </a:r>
          </a:p>
          <a:p>
            <a:endParaRPr lang="en-US" dirty="0"/>
          </a:p>
          <a:p>
            <a:endParaRPr lang="en-US" dirty="0" smtClean="0"/>
          </a:p>
          <a:p>
            <a:r>
              <a:rPr lang="en-US" dirty="0"/>
              <a:t>By 2030, primary total hip and knee replacement is projected </a:t>
            </a:r>
            <a:endParaRPr lang="en-US" dirty="0" smtClean="0"/>
          </a:p>
          <a:p>
            <a:r>
              <a:rPr lang="en-US" dirty="0" smtClean="0"/>
              <a:t>to </a:t>
            </a:r>
            <a:r>
              <a:rPr lang="en-US" dirty="0"/>
              <a:t>grow to 1.9 million procedures total in US</a:t>
            </a:r>
            <a:r>
              <a:rPr lang="en-US" dirty="0"/>
              <a:t> </a:t>
            </a:r>
            <a:endParaRPr lang="en-US" dirty="0" smtClean="0"/>
          </a:p>
          <a:p>
            <a:endParaRPr lang="en-US" dirty="0"/>
          </a:p>
          <a:p>
            <a:r>
              <a:rPr lang="en-US" dirty="0"/>
              <a:t>If each </a:t>
            </a:r>
            <a:r>
              <a:rPr lang="en-US" dirty="0" smtClean="0"/>
              <a:t>TJI </a:t>
            </a:r>
            <a:r>
              <a:rPr lang="en-US" dirty="0"/>
              <a:t>patient visits the dentist twice a year to have their </a:t>
            </a:r>
            <a:endParaRPr lang="en-US" dirty="0" smtClean="0"/>
          </a:p>
          <a:p>
            <a:r>
              <a:rPr lang="en-US" dirty="0" smtClean="0"/>
              <a:t>teeth </a:t>
            </a:r>
            <a:r>
              <a:rPr lang="en-US" dirty="0"/>
              <a:t>cleaned and receives AP, that represents a potential </a:t>
            </a:r>
            <a:endParaRPr lang="en-US" dirty="0" smtClean="0"/>
          </a:p>
          <a:p>
            <a:r>
              <a:rPr lang="en-US" b="1" dirty="0" smtClean="0">
                <a:solidFill>
                  <a:srgbClr val="FF0000"/>
                </a:solidFill>
              </a:rPr>
              <a:t>3.8 </a:t>
            </a:r>
            <a:r>
              <a:rPr lang="en-US" b="1" dirty="0">
                <a:solidFill>
                  <a:srgbClr val="FF0000"/>
                </a:solidFill>
              </a:rPr>
              <a:t>million AP prescriptions a year</a:t>
            </a:r>
            <a:r>
              <a:rPr lang="en-US" dirty="0"/>
              <a:t>, of which the ADA states </a:t>
            </a:r>
            <a:endParaRPr lang="en-US" dirty="0" smtClean="0"/>
          </a:p>
          <a:p>
            <a:r>
              <a:rPr lang="en-US" dirty="0" smtClean="0"/>
              <a:t>“</a:t>
            </a:r>
            <a:r>
              <a:rPr lang="en-US" dirty="0"/>
              <a:t>in general are unnecessary”</a:t>
            </a:r>
            <a:r>
              <a:rPr lang="en-US" dirty="0"/>
              <a:t> </a:t>
            </a:r>
          </a:p>
          <a:p>
            <a:endParaRPr lang="en-US" dirty="0"/>
          </a:p>
        </p:txBody>
      </p:sp>
    </p:spTree>
    <p:extLst>
      <p:ext uri="{BB962C8B-B14F-4D97-AF65-F5344CB8AC3E}">
        <p14:creationId xmlns:p14="http://schemas.microsoft.com/office/powerpoint/2010/main" val="3787793927"/>
      </p:ext>
    </p:extLst>
  </p:cSld>
  <p:clrMapOvr>
    <a:masterClrMapping/>
  </p:clrMapOvr>
  <p:transition xmlns:p14="http://schemas.microsoft.com/office/powerpoint/2010/mai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86339682"/>
              </p:ext>
            </p:extLst>
          </p:nvPr>
        </p:nvGraphicFramePr>
        <p:xfrm>
          <a:off x="682908" y="1929813"/>
          <a:ext cx="10710869" cy="6151879"/>
        </p:xfrm>
        <a:graphic>
          <a:graphicData uri="http://schemas.openxmlformats.org/drawingml/2006/table">
            <a:tbl>
              <a:tblPr firstRow="1" bandRow="1">
                <a:tableStyleId>{ED083AE6-46FA-4A59-8FB0-9F97EB10719F}</a:tableStyleId>
              </a:tblPr>
              <a:tblGrid>
                <a:gridCol w="3637498"/>
                <a:gridCol w="7073371"/>
              </a:tblGrid>
              <a:tr h="370840">
                <a:tc>
                  <a:txBody>
                    <a:bodyPr/>
                    <a:lstStyle/>
                    <a:p>
                      <a:r>
                        <a:rPr lang="en-US" b="0" dirty="0" smtClean="0"/>
                        <a:t>1955 AHA</a:t>
                      </a:r>
                      <a:endParaRPr lang="en-US" b="0" dirty="0"/>
                    </a:p>
                  </a:txBody>
                  <a:tcPr/>
                </a:tc>
                <a:tc>
                  <a:txBody>
                    <a:bodyPr/>
                    <a:lstStyle/>
                    <a:p>
                      <a:r>
                        <a:rPr lang="en-US" sz="1800" b="0" kern="1200" dirty="0" smtClean="0">
                          <a:solidFill>
                            <a:schemeClr val="tx1"/>
                          </a:solidFill>
                          <a:effectLst/>
                          <a:latin typeface="+mn-lt"/>
                          <a:ea typeface="+mn-ea"/>
                          <a:cs typeface="+mn-cs"/>
                        </a:rPr>
                        <a:t>AP for many patients to prevent streptococcal infections</a:t>
                      </a:r>
                      <a:r>
                        <a:rPr lang="en-US" b="0" dirty="0" smtClean="0">
                          <a:effectLst/>
                        </a:rPr>
                        <a:t> </a:t>
                      </a:r>
                      <a:endParaRPr lang="en-US" b="0" dirty="0"/>
                    </a:p>
                  </a:txBody>
                  <a:tcPr/>
                </a:tc>
              </a:tr>
              <a:tr h="370840">
                <a:tc>
                  <a:txBody>
                    <a:bodyPr/>
                    <a:lstStyle/>
                    <a:p>
                      <a:r>
                        <a:rPr lang="en-US" dirty="0" smtClean="0"/>
                        <a:t>1990 AHA</a:t>
                      </a:r>
                      <a:endParaRPr lang="en-US" dirty="0"/>
                    </a:p>
                  </a:txBody>
                  <a:tcPr/>
                </a:tc>
                <a:tc>
                  <a:txBody>
                    <a:bodyPr/>
                    <a:lstStyle/>
                    <a:p>
                      <a:r>
                        <a:rPr lang="en-US" sz="1800" kern="1200" dirty="0" smtClean="0">
                          <a:solidFill>
                            <a:schemeClr val="tx1"/>
                          </a:solidFill>
                          <a:effectLst/>
                          <a:latin typeface="+mn-lt"/>
                          <a:ea typeface="+mn-ea"/>
                          <a:cs typeface="+mn-cs"/>
                        </a:rPr>
                        <a:t>Recognition of medical legal risks associated with IE and “intended as a guideline not as established standard of care”.</a:t>
                      </a:r>
                      <a:r>
                        <a:rPr lang="en-US" dirty="0" smtClean="0">
                          <a:effectLst/>
                        </a:rPr>
                        <a:t> </a:t>
                      </a:r>
                      <a:endParaRPr lang="en-US" dirty="0"/>
                    </a:p>
                  </a:txBody>
                  <a:tcPr/>
                </a:tc>
              </a:tr>
              <a:tr h="370840">
                <a:tc>
                  <a:txBody>
                    <a:bodyPr/>
                    <a:lstStyle/>
                    <a:p>
                      <a:r>
                        <a:rPr lang="en-US" dirty="0" smtClean="0"/>
                        <a:t>1997 AHA</a:t>
                      </a:r>
                      <a:endParaRPr lang="en-US" dirty="0"/>
                    </a:p>
                  </a:txBody>
                  <a:tcPr/>
                </a:tc>
                <a:tc>
                  <a:txBody>
                    <a:bodyPr/>
                    <a:lstStyle/>
                    <a:p>
                      <a:r>
                        <a:rPr lang="en-US" sz="1800" kern="1200" dirty="0" smtClean="0">
                          <a:solidFill>
                            <a:schemeClr val="tx1"/>
                          </a:solidFill>
                          <a:effectLst/>
                          <a:latin typeface="+mn-lt"/>
                          <a:ea typeface="+mn-ea"/>
                          <a:cs typeface="+mn-cs"/>
                        </a:rPr>
                        <a:t>AP limited to only pre-operative timing; amoxicillin 2 </a:t>
                      </a:r>
                      <a:r>
                        <a:rPr lang="en-US" sz="1800" kern="1200" dirty="0" err="1" smtClean="0">
                          <a:solidFill>
                            <a:schemeClr val="tx1"/>
                          </a:solidFill>
                          <a:effectLst/>
                          <a:latin typeface="+mn-lt"/>
                          <a:ea typeface="+mn-ea"/>
                          <a:cs typeface="+mn-cs"/>
                        </a:rPr>
                        <a:t>gm</a:t>
                      </a:r>
                      <a:r>
                        <a:rPr lang="en-US" sz="1800" kern="1200" dirty="0" smtClean="0">
                          <a:solidFill>
                            <a:schemeClr val="tx1"/>
                          </a:solidFill>
                          <a:effectLst/>
                          <a:latin typeface="+mn-lt"/>
                          <a:ea typeface="+mn-ea"/>
                          <a:cs typeface="+mn-cs"/>
                        </a:rPr>
                        <a:t> orally, one hour before </a:t>
                      </a:r>
                      <a:endParaRPr lang="en-US" dirty="0"/>
                    </a:p>
                  </a:txBody>
                  <a:tcPr/>
                </a:tc>
              </a:tr>
              <a:tr h="370840">
                <a:tc>
                  <a:txBody>
                    <a:bodyPr/>
                    <a:lstStyle/>
                    <a:p>
                      <a:r>
                        <a:rPr lang="en-US" dirty="0" smtClean="0"/>
                        <a:t>2007 AHA and ADA</a:t>
                      </a:r>
                      <a:endParaRPr lang="en-US" dirty="0"/>
                    </a:p>
                  </a:txBody>
                  <a:tcPr/>
                </a:tc>
                <a:tc>
                  <a:txBody>
                    <a:bodyPr/>
                    <a:lstStyle/>
                    <a:p>
                      <a:r>
                        <a:rPr lang="en-US" sz="1800" kern="1200" dirty="0" smtClean="0">
                          <a:effectLst/>
                        </a:rPr>
                        <a:t>AP for fewer conditions than in 1997; only for highest risk patients Maintain optimal oral health for daily activities which is more important than AP for a dental procedure to reduce IE risk</a:t>
                      </a:r>
                      <a:r>
                        <a:rPr lang="en-US" dirty="0" smtClean="0">
                          <a:effectLst/>
                        </a:rPr>
                        <a:t> </a:t>
                      </a:r>
                      <a:endParaRPr lang="en-US" dirty="0"/>
                    </a:p>
                  </a:txBody>
                  <a:tcPr/>
                </a:tc>
              </a:tr>
              <a:tr h="370840">
                <a:tc>
                  <a:txBody>
                    <a:bodyPr/>
                    <a:lstStyle/>
                    <a:p>
                      <a:r>
                        <a:rPr lang="en-US" dirty="0" smtClean="0"/>
                        <a:t>2017 AHA/ACC</a:t>
                      </a:r>
                      <a:endParaRPr lang="en-US" dirty="0"/>
                    </a:p>
                  </a:txBody>
                  <a:tcPr/>
                </a:tc>
                <a:tc>
                  <a:txBody>
                    <a:bodyPr/>
                    <a:lstStyle/>
                    <a:p>
                      <a:r>
                        <a:rPr lang="en-US" sz="1800" kern="1200" dirty="0" smtClean="0">
                          <a:effectLst/>
                        </a:rPr>
                        <a:t>AP was expanded to include: patients with </a:t>
                      </a:r>
                      <a:r>
                        <a:rPr lang="en-US" sz="1800" kern="1200" dirty="0" err="1" smtClean="0">
                          <a:effectLst/>
                        </a:rPr>
                        <a:t>transcatheter</a:t>
                      </a:r>
                      <a:r>
                        <a:rPr lang="en-US" sz="1800" kern="1200" dirty="0" smtClean="0">
                          <a:effectLst/>
                        </a:rPr>
                        <a:t> prosthetic valves and patients with prosthetic material used for valve repair such as </a:t>
                      </a:r>
                      <a:r>
                        <a:rPr lang="en-US" sz="1800" kern="1200" dirty="0" err="1" smtClean="0">
                          <a:effectLst/>
                        </a:rPr>
                        <a:t>annuloplasty</a:t>
                      </a:r>
                      <a:r>
                        <a:rPr lang="en-US" sz="1800" kern="1200" dirty="0" smtClean="0">
                          <a:effectLst/>
                        </a:rPr>
                        <a:t> rings and chords. </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2018 </a:t>
                      </a:r>
                      <a:r>
                        <a:rPr lang="en-US" sz="1800" kern="1200" dirty="0" smtClean="0">
                          <a:solidFill>
                            <a:schemeClr val="tx1"/>
                          </a:solidFill>
                          <a:effectLst/>
                          <a:latin typeface="+mn-lt"/>
                          <a:ea typeface="+mn-ea"/>
                          <a:cs typeface="+mn-cs"/>
                        </a:rPr>
                        <a:t>Health Insurance Database in Taiwan from 2005-2011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No clinically significant association between dental treatment and risk of IE; no evidence to support antibiotic prophylaxis for any patients, even high risk </a:t>
                      </a:r>
                    </a:p>
                    <a:p>
                      <a:endParaRPr lang="en-US"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sp>
        <p:nvSpPr>
          <p:cNvPr id="4" name="Rectangle 3"/>
          <p:cNvSpPr/>
          <p:nvPr/>
        </p:nvSpPr>
        <p:spPr>
          <a:xfrm>
            <a:off x="347443" y="745449"/>
            <a:ext cx="11501605" cy="954107"/>
          </a:xfrm>
          <a:prstGeom prst="rect">
            <a:avLst/>
          </a:prstGeom>
        </p:spPr>
        <p:txBody>
          <a:bodyPr wrap="square">
            <a:spAutoFit/>
          </a:bodyPr>
          <a:lstStyle/>
          <a:p>
            <a:pPr algn="ctr"/>
            <a:r>
              <a:rPr lang="en-US" sz="2800" b="1" dirty="0"/>
              <a:t>Evolution of guidelines for dental antibiotic prophylaxis (AP) to prevent infective endocarditis (IE)</a:t>
            </a:r>
          </a:p>
        </p:txBody>
      </p:sp>
    </p:spTree>
    <p:extLst>
      <p:ext uri="{BB962C8B-B14F-4D97-AF65-F5344CB8AC3E}">
        <p14:creationId xmlns:p14="http://schemas.microsoft.com/office/powerpoint/2010/main" val="3201732706"/>
      </p:ext>
    </p:extLst>
  </p:cSld>
  <p:clrMapOvr>
    <a:masterClrMapping/>
  </p:clrMapOvr>
  <p:transition xmlns:p14="http://schemas.microsoft.com/office/powerpoint/2010/mai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55765420"/>
              </p:ext>
            </p:extLst>
          </p:nvPr>
        </p:nvGraphicFramePr>
        <p:xfrm>
          <a:off x="191693" y="1067132"/>
          <a:ext cx="11729241" cy="5222579"/>
        </p:xfrm>
        <a:graphic>
          <a:graphicData uri="http://schemas.openxmlformats.org/drawingml/2006/table">
            <a:tbl>
              <a:tblPr firstRow="1" bandRow="1">
                <a:tableStyleId>{ED083AE6-46FA-4A59-8FB0-9F97EB10719F}</a:tableStyleId>
              </a:tblPr>
              <a:tblGrid>
                <a:gridCol w="2555739"/>
                <a:gridCol w="9173502"/>
              </a:tblGrid>
              <a:tr h="1269291">
                <a:tc>
                  <a:txBody>
                    <a:bodyPr/>
                    <a:lstStyle/>
                    <a:p>
                      <a:r>
                        <a:rPr lang="en-US" b="0" dirty="0" smtClean="0"/>
                        <a:t>1997 ADA and AAOS</a:t>
                      </a:r>
                      <a:endParaRPr lang="en-US" b="0" dirty="0"/>
                    </a:p>
                  </a:txBody>
                  <a:tcPr/>
                </a:tc>
                <a:tc>
                  <a:txBody>
                    <a:bodyPr/>
                    <a:lstStyle/>
                    <a:p>
                      <a:r>
                        <a:rPr lang="en-US" sz="1800" b="1" kern="1200" dirty="0" smtClean="0">
                          <a:solidFill>
                            <a:schemeClr val="tx1"/>
                          </a:solidFill>
                          <a:effectLst/>
                          <a:latin typeface="+mn-lt"/>
                          <a:ea typeface="+mn-ea"/>
                          <a:cs typeface="+mn-cs"/>
                        </a:rPr>
                        <a:t>AP for patients at potential increased risk of PJI:</a:t>
                      </a:r>
                    </a:p>
                    <a:p>
                      <a:r>
                        <a:rPr lang="en-US" sz="1400" b="1" kern="1200" dirty="0" smtClean="0">
                          <a:solidFill>
                            <a:schemeClr val="tx1"/>
                          </a:solidFill>
                          <a:effectLst/>
                          <a:latin typeface="+mn-lt"/>
                          <a:ea typeface="+mn-ea"/>
                          <a:cs typeface="+mn-cs"/>
                        </a:rPr>
                        <a:t>1- </a:t>
                      </a:r>
                      <a:r>
                        <a:rPr lang="en-US" sz="1400" b="1" kern="1200" dirty="0" err="1" smtClean="0">
                          <a:solidFill>
                            <a:schemeClr val="tx1"/>
                          </a:solidFill>
                          <a:effectLst/>
                          <a:latin typeface="+mn-lt"/>
                          <a:ea typeface="+mn-ea"/>
                          <a:cs typeface="+mn-cs"/>
                        </a:rPr>
                        <a:t>Immunocompromised</a:t>
                      </a:r>
                      <a:r>
                        <a:rPr lang="en-US" sz="1400" b="1" kern="1200" dirty="0" smtClean="0">
                          <a:solidFill>
                            <a:schemeClr val="tx1"/>
                          </a:solidFill>
                          <a:effectLst/>
                          <a:latin typeface="+mn-lt"/>
                          <a:ea typeface="+mn-ea"/>
                          <a:cs typeface="+mn-cs"/>
                        </a:rPr>
                        <a:t> due to inflammatory </a:t>
                      </a:r>
                      <a:r>
                        <a:rPr lang="en-US" sz="1400" b="1" kern="1200" dirty="0" err="1" smtClean="0">
                          <a:solidFill>
                            <a:schemeClr val="tx1"/>
                          </a:solidFill>
                          <a:effectLst/>
                          <a:latin typeface="+mn-lt"/>
                          <a:ea typeface="+mn-ea"/>
                          <a:cs typeface="+mn-cs"/>
                        </a:rPr>
                        <a:t>arthropathies</a:t>
                      </a:r>
                      <a:r>
                        <a:rPr lang="en-US" sz="1400" b="1" kern="1200" dirty="0" smtClean="0">
                          <a:solidFill>
                            <a:schemeClr val="tx1"/>
                          </a:solidFill>
                          <a:effectLst/>
                          <a:latin typeface="+mn-lt"/>
                          <a:ea typeface="+mn-ea"/>
                          <a:cs typeface="+mn-cs"/>
                        </a:rPr>
                        <a:t> or disease/ drug/ radiation</a:t>
                      </a:r>
                    </a:p>
                    <a:p>
                      <a:r>
                        <a:rPr lang="en-US" sz="1400" b="1" kern="1200" dirty="0" smtClean="0">
                          <a:solidFill>
                            <a:schemeClr val="tx1"/>
                          </a:solidFill>
                          <a:effectLst/>
                          <a:latin typeface="+mn-lt"/>
                          <a:ea typeface="+mn-ea"/>
                          <a:cs typeface="+mn-cs"/>
                        </a:rPr>
                        <a:t>2-Type 1 DM, </a:t>
                      </a:r>
                      <a:r>
                        <a:rPr lang="en-US" sz="1400" b="1" kern="1200" dirty="0" smtClean="0">
                          <a:solidFill>
                            <a:srgbClr val="FF0000"/>
                          </a:solidFill>
                          <a:effectLst/>
                          <a:latin typeface="+mn-lt"/>
                          <a:ea typeface="+mn-ea"/>
                          <a:cs typeface="+mn-cs"/>
                        </a:rPr>
                        <a:t>first 2 years post joint replacement</a:t>
                      </a:r>
                      <a:r>
                        <a:rPr lang="en-US" sz="1400" b="1" kern="1200" dirty="0" smtClean="0">
                          <a:solidFill>
                            <a:schemeClr val="tx1"/>
                          </a:solidFill>
                          <a:effectLst/>
                          <a:latin typeface="+mn-lt"/>
                          <a:ea typeface="+mn-ea"/>
                          <a:cs typeface="+mn-cs"/>
                        </a:rPr>
                        <a:t>, previous PJI, malnourished and hemophilia.</a:t>
                      </a:r>
                      <a:br>
                        <a:rPr lang="en-US" sz="1400" b="1" kern="1200" dirty="0" smtClean="0">
                          <a:solidFill>
                            <a:schemeClr val="tx1"/>
                          </a:solidFill>
                          <a:effectLst/>
                          <a:latin typeface="+mn-lt"/>
                          <a:ea typeface="+mn-ea"/>
                          <a:cs typeface="+mn-cs"/>
                        </a:rPr>
                      </a:br>
                      <a:r>
                        <a:rPr lang="en-US" sz="1400" b="1" kern="1200" dirty="0" smtClean="0">
                          <a:solidFill>
                            <a:schemeClr val="tx1"/>
                          </a:solidFill>
                          <a:effectLst/>
                          <a:latin typeface="+mn-lt"/>
                          <a:ea typeface="+mn-ea"/>
                          <a:cs typeface="+mn-cs"/>
                        </a:rPr>
                        <a:t>3.</a:t>
                      </a:r>
                      <a:r>
                        <a:rPr lang="en-US" sz="1400" b="1" kern="1200" baseline="0" dirty="0" smtClean="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AP is not indicated for patients with pins plates or screws and </a:t>
                      </a:r>
                      <a:r>
                        <a:rPr lang="en-US" sz="1400" b="1" kern="1200" dirty="0" smtClean="0">
                          <a:solidFill>
                            <a:srgbClr val="FF0000"/>
                          </a:solidFill>
                          <a:effectLst/>
                          <a:latin typeface="+mn-lt"/>
                          <a:ea typeface="+mn-ea"/>
                          <a:cs typeface="+mn-cs"/>
                        </a:rPr>
                        <a:t>is </a:t>
                      </a:r>
                      <a:r>
                        <a:rPr lang="en-US" sz="1400" b="1" u="sng" kern="1200" dirty="0" smtClean="0">
                          <a:solidFill>
                            <a:srgbClr val="FF0000"/>
                          </a:solidFill>
                          <a:effectLst/>
                          <a:latin typeface="+mn-lt"/>
                          <a:ea typeface="+mn-ea"/>
                          <a:cs typeface="+mn-cs"/>
                        </a:rPr>
                        <a:t>not</a:t>
                      </a:r>
                      <a:r>
                        <a:rPr lang="en-US" sz="1400" b="1" kern="1200" dirty="0" smtClean="0">
                          <a:solidFill>
                            <a:srgbClr val="FF0000"/>
                          </a:solidFill>
                          <a:effectLst/>
                          <a:latin typeface="+mn-lt"/>
                          <a:ea typeface="+mn-ea"/>
                          <a:cs typeface="+mn-cs"/>
                        </a:rPr>
                        <a:t> routinely indicated for most patient with TJR.</a:t>
                      </a:r>
                    </a:p>
                    <a:p>
                      <a:endParaRPr lang="en-US" dirty="0"/>
                    </a:p>
                  </a:txBody>
                  <a:tcPr/>
                </a:tc>
              </a:tr>
              <a:tr h="1030709">
                <a:tc>
                  <a:txBody>
                    <a:bodyPr/>
                    <a:lstStyle/>
                    <a:p>
                      <a:r>
                        <a:rPr lang="en-US" dirty="0" smtClean="0"/>
                        <a:t>2003 ADA and AAOS</a:t>
                      </a:r>
                      <a:endParaRPr lang="en-US" dirty="0"/>
                    </a:p>
                  </a:txBody>
                  <a:tcPr/>
                </a:tc>
                <a:tc>
                  <a:txBody>
                    <a:bodyPr/>
                    <a:lstStyle/>
                    <a:p>
                      <a:r>
                        <a:rPr lang="en-US" sz="1800" kern="1200" dirty="0" smtClean="0">
                          <a:solidFill>
                            <a:schemeClr val="tx1"/>
                          </a:solidFill>
                          <a:effectLst/>
                          <a:latin typeface="+mn-lt"/>
                          <a:ea typeface="+mn-ea"/>
                          <a:cs typeface="+mn-cs"/>
                        </a:rPr>
                        <a:t>“AP for at risk patients </a:t>
                      </a:r>
                      <a:r>
                        <a:rPr lang="en-US" sz="1800" kern="1200" dirty="0" smtClean="0">
                          <a:solidFill>
                            <a:srgbClr val="FF0000"/>
                          </a:solidFill>
                          <a:effectLst/>
                          <a:latin typeface="+mn-lt"/>
                          <a:ea typeface="+mn-ea"/>
                          <a:cs typeface="+mn-cs"/>
                        </a:rPr>
                        <a:t>no longer includes ALL patients during the first 2 years after TJR.</a:t>
                      </a:r>
                      <a:r>
                        <a:rPr lang="en-US" sz="1800" kern="1200" dirty="0" smtClean="0">
                          <a:solidFill>
                            <a:schemeClr val="tx1"/>
                          </a:solidFill>
                          <a:effectLst/>
                          <a:latin typeface="+mn-lt"/>
                          <a:ea typeface="+mn-ea"/>
                          <a:cs typeface="+mn-cs"/>
                        </a:rPr>
                        <a:t>” </a:t>
                      </a:r>
                      <a:r>
                        <a:rPr lang="en-US" sz="1800" kern="1200" dirty="0" err="1" smtClean="0">
                          <a:solidFill>
                            <a:schemeClr val="tx1"/>
                          </a:solidFill>
                          <a:effectLst/>
                          <a:latin typeface="+mn-lt"/>
                          <a:ea typeface="+mn-ea"/>
                          <a:cs typeface="+mn-cs"/>
                        </a:rPr>
                        <a:t>Immunocompromised</a:t>
                      </a:r>
                      <a:r>
                        <a:rPr lang="en-US" sz="1800" kern="1200" dirty="0" smtClean="0">
                          <a:solidFill>
                            <a:schemeClr val="tx1"/>
                          </a:solidFill>
                          <a:effectLst/>
                          <a:latin typeface="+mn-lt"/>
                          <a:ea typeface="+mn-ea"/>
                          <a:cs typeface="+mn-cs"/>
                        </a:rPr>
                        <a:t> now include: HIV infection and malignancy </a:t>
                      </a:r>
                      <a:br>
                        <a:rPr lang="en-US" sz="1800" kern="1200" dirty="0" smtClean="0">
                          <a:solidFill>
                            <a:schemeClr val="tx1"/>
                          </a:solidFill>
                          <a:effectLst/>
                          <a:latin typeface="+mn-lt"/>
                          <a:ea typeface="+mn-ea"/>
                          <a:cs typeface="+mn-cs"/>
                        </a:rPr>
                      </a:br>
                      <a:r>
                        <a:rPr lang="en-US" sz="1800" kern="1200" dirty="0" smtClean="0">
                          <a:solidFill>
                            <a:schemeClr val="tx1"/>
                          </a:solidFill>
                          <a:effectLst/>
                          <a:latin typeface="+mn-lt"/>
                          <a:ea typeface="+mn-ea"/>
                          <a:cs typeface="+mn-cs"/>
                        </a:rPr>
                        <a:t>Included incidence stratification of dental procedures as high and low risk</a:t>
                      </a:r>
                      <a:r>
                        <a:rPr lang="en-US" dirty="0" smtClean="0">
                          <a:effectLst/>
                        </a:rPr>
                        <a:t> </a:t>
                      </a:r>
                      <a:endParaRPr lang="en-US" dirty="0"/>
                    </a:p>
                  </a:txBody>
                  <a:tcPr/>
                </a:tc>
              </a:tr>
              <a:tr h="606773">
                <a:tc>
                  <a:txBody>
                    <a:bodyPr/>
                    <a:lstStyle/>
                    <a:p>
                      <a:r>
                        <a:rPr lang="en-US" dirty="0" smtClean="0"/>
                        <a:t>2009 AAOS</a:t>
                      </a:r>
                      <a:endParaRPr lang="en-US" dirty="0"/>
                    </a:p>
                  </a:txBody>
                  <a:tcPr/>
                </a:tc>
                <a:tc>
                  <a:txBody>
                    <a:bodyPr/>
                    <a:lstStyle/>
                    <a:p>
                      <a:r>
                        <a:rPr lang="en-US" sz="1800" kern="1200" dirty="0" smtClean="0">
                          <a:solidFill>
                            <a:schemeClr val="tx1"/>
                          </a:solidFill>
                          <a:effectLst/>
                          <a:latin typeface="+mn-lt"/>
                          <a:ea typeface="+mn-ea"/>
                          <a:cs typeface="+mn-cs"/>
                        </a:rPr>
                        <a:t>consider </a:t>
                      </a:r>
                      <a:r>
                        <a:rPr lang="en-US" sz="1800" kern="1200" dirty="0" smtClean="0">
                          <a:solidFill>
                            <a:srgbClr val="FF0000"/>
                          </a:solidFill>
                          <a:effectLst/>
                          <a:latin typeface="+mn-lt"/>
                          <a:ea typeface="+mn-ea"/>
                          <a:cs typeface="+mn-cs"/>
                        </a:rPr>
                        <a:t>AP for ALL TJR </a:t>
                      </a:r>
                      <a:r>
                        <a:rPr lang="en-US" sz="1800" kern="1200" dirty="0" smtClean="0">
                          <a:solidFill>
                            <a:schemeClr val="tx1"/>
                          </a:solidFill>
                          <a:effectLst/>
                          <a:latin typeface="+mn-lt"/>
                          <a:ea typeface="+mn-ea"/>
                          <a:cs typeface="+mn-cs"/>
                        </a:rPr>
                        <a:t>prior to any invasive procedure that may cause bacteremia, because any invasive procedure can cause bacteremia</a:t>
                      </a:r>
                      <a:r>
                        <a:rPr lang="en-US" dirty="0" smtClean="0">
                          <a:effectLst/>
                        </a:rPr>
                        <a:t> </a:t>
                      </a:r>
                      <a:endParaRPr lang="en-US" dirty="0"/>
                    </a:p>
                  </a:txBody>
                  <a:tcPr/>
                </a:tc>
              </a:tr>
              <a:tr h="716983">
                <a:tc>
                  <a:txBody>
                    <a:bodyPr/>
                    <a:lstStyle/>
                    <a:p>
                      <a:r>
                        <a:rPr lang="en-US" dirty="0" smtClean="0"/>
                        <a:t>2013 ADA and AAOS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AAOS reversed itself Clinicians should consider discontinuing the long-standing practice of routinely prescribing AP for patients with PJI</a:t>
                      </a:r>
                    </a:p>
                  </a:txBody>
                  <a:tcPr/>
                </a:tc>
              </a:tr>
              <a:tr h="701207">
                <a:tc>
                  <a:txBody>
                    <a:bodyPr/>
                    <a:lstStyle/>
                    <a:p>
                      <a:r>
                        <a:rPr lang="en-US" dirty="0" smtClean="0"/>
                        <a:t>2015 ADA</a:t>
                      </a:r>
                      <a:endParaRPr lang="en-US" dirty="0"/>
                    </a:p>
                  </a:txBody>
                  <a:tcPr/>
                </a:tc>
                <a:tc>
                  <a:txBody>
                    <a:bodyPr/>
                    <a:lstStyle/>
                    <a:p>
                      <a:r>
                        <a:rPr lang="en-US" sz="1800" kern="1200" dirty="0" smtClean="0">
                          <a:solidFill>
                            <a:schemeClr val="tx1"/>
                          </a:solidFill>
                          <a:effectLst/>
                          <a:latin typeface="+mn-lt"/>
                          <a:ea typeface="+mn-ea"/>
                          <a:cs typeface="+mn-cs"/>
                        </a:rPr>
                        <a:t>“In general, for patients with prosthetic joint implants, AP is not recommended to prevent PJI; prophylactic antibiotic should not be given.” Consider preferences of each patient.</a:t>
                      </a:r>
                      <a:r>
                        <a:rPr lang="en-US" dirty="0" smtClean="0">
                          <a:effectLst/>
                        </a:rPr>
                        <a:t> </a:t>
                      </a:r>
                      <a:endParaRPr lang="en-US" dirty="0"/>
                    </a:p>
                  </a:txBody>
                  <a:tcPr/>
                </a:tc>
              </a:tr>
              <a:tr h="346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2017</a:t>
                      </a:r>
                      <a:r>
                        <a:rPr lang="en-US" sz="1800" kern="1200" baseline="0" dirty="0" smtClean="0">
                          <a:solidFill>
                            <a:schemeClr val="tx1"/>
                          </a:solidFill>
                          <a:effectLst/>
                          <a:latin typeface="+mn-lt"/>
                          <a:ea typeface="+mn-ea"/>
                          <a:cs typeface="+mn-cs"/>
                        </a:rPr>
                        <a:t> AAOS and ADA</a:t>
                      </a:r>
                      <a:endParaRPr lang="en-US" sz="1800" kern="1200" dirty="0" smtClean="0">
                        <a:solidFill>
                          <a:schemeClr val="tx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Among 64 scenarios created to determine if AP is appropriate</a:t>
                      </a:r>
                      <a:r>
                        <a:rPr lang="en-US" dirty="0" smtClean="0">
                          <a:effectLst/>
                        </a:rPr>
                        <a:t> 61% rarely appropriate </a:t>
                      </a:r>
                      <a:r>
                        <a:rPr lang="en-US" sz="1800" kern="1200" dirty="0" smtClean="0">
                          <a:solidFill>
                            <a:schemeClr val="tx1"/>
                          </a:solidFill>
                          <a:effectLst/>
                          <a:latin typeface="+mn-lt"/>
                          <a:ea typeface="+mn-ea"/>
                          <a:cs typeface="+mn-cs"/>
                        </a:rPr>
                        <a:t>Clindamycin for penicillin allergy is replaced by azithromycin</a:t>
                      </a:r>
                      <a:r>
                        <a:rPr lang="en-US" dirty="0" smtClean="0">
                          <a:effectLst/>
                        </a:rPr>
                        <a:t> </a:t>
                      </a:r>
                      <a:endParaRPr lang="en-US" dirty="0"/>
                    </a:p>
                  </a:txBody>
                  <a:tcPr/>
                </a:tc>
              </a:tr>
            </a:tbl>
          </a:graphicData>
        </a:graphic>
      </p:graphicFrame>
      <p:sp>
        <p:nvSpPr>
          <p:cNvPr id="4" name="Rectangle 3"/>
          <p:cNvSpPr/>
          <p:nvPr/>
        </p:nvSpPr>
        <p:spPr>
          <a:xfrm>
            <a:off x="347443" y="541760"/>
            <a:ext cx="11501605" cy="461665"/>
          </a:xfrm>
          <a:prstGeom prst="rect">
            <a:avLst/>
          </a:prstGeom>
        </p:spPr>
        <p:txBody>
          <a:bodyPr wrap="square">
            <a:spAutoFit/>
          </a:bodyPr>
          <a:lstStyle/>
          <a:p>
            <a:pPr algn="ctr"/>
            <a:r>
              <a:rPr lang="en-US" sz="2400" b="1" dirty="0"/>
              <a:t>Evolution of guidelines for dental antibiotic prophylaxis (AP) </a:t>
            </a:r>
            <a:r>
              <a:rPr lang="en-US" sz="2400" b="1" dirty="0" smtClean="0"/>
              <a:t>for PJI patients</a:t>
            </a:r>
            <a:endParaRPr lang="en-US" sz="2400" b="1" dirty="0"/>
          </a:p>
        </p:txBody>
      </p:sp>
    </p:spTree>
    <p:extLst>
      <p:ext uri="{BB962C8B-B14F-4D97-AF65-F5344CB8AC3E}">
        <p14:creationId xmlns:p14="http://schemas.microsoft.com/office/powerpoint/2010/main" val="1738350704"/>
      </p:ext>
    </p:extLst>
  </p:cSld>
  <p:clrMapOvr>
    <a:masterClrMapping/>
  </p:clrMapOvr>
  <p:transition xmlns:p14="http://schemas.microsoft.com/office/powerpoint/2010/mai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Controversies in Dental Antibiotic Prophylaxis</a:t>
            </a:r>
            <a:endParaRPr lang="en-US" dirty="0"/>
          </a:p>
        </p:txBody>
      </p:sp>
      <p:pic>
        <p:nvPicPr>
          <p:cNvPr id="3" name="Picture 2"/>
          <p:cNvPicPr>
            <a:picLocks noChangeAspect="1"/>
          </p:cNvPicPr>
          <p:nvPr/>
        </p:nvPicPr>
        <p:blipFill>
          <a:blip r:embed="rId2"/>
          <a:stretch>
            <a:fillRect/>
          </a:stretch>
        </p:blipFill>
        <p:spPr>
          <a:xfrm>
            <a:off x="2713683" y="2048865"/>
            <a:ext cx="6422916" cy="4281944"/>
          </a:xfrm>
          <a:prstGeom prst="rect">
            <a:avLst/>
          </a:prstGeom>
        </p:spPr>
      </p:pic>
    </p:spTree>
    <p:extLst>
      <p:ext uri="{BB962C8B-B14F-4D97-AF65-F5344CB8AC3E}">
        <p14:creationId xmlns:p14="http://schemas.microsoft.com/office/powerpoint/2010/main" val="3676970029"/>
      </p:ext>
    </p:extLst>
  </p:cSld>
  <p:clrMapOvr>
    <a:masterClrMapping/>
  </p:clrMapOvr>
  <p:transition xmlns:p14="http://schemas.microsoft.com/office/powerpoint/2010/main">
    <p:fade thruBlk="1"/>
  </p:transition>
</p:sld>
</file>

<file path=ppt/theme/theme1.xml><?xml version="1.0" encoding="utf-8"?>
<a:theme xmlns:a="http://schemas.openxmlformats.org/drawingml/2006/main" name="template2">
  <a:themeElements>
    <a:clrScheme name="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19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19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5580</TotalTime>
  <Words>1932</Words>
  <Application>Microsoft Macintosh PowerPoint</Application>
  <PresentationFormat>Custom</PresentationFormat>
  <Paragraphs>229</Paragraphs>
  <Slides>46</Slides>
  <Notes>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template2</vt:lpstr>
      <vt:lpstr>Controversies with Current Dental Prophylaxis Guidelines</vt:lpstr>
      <vt:lpstr>Objectives</vt:lpstr>
      <vt:lpstr>Outpatient ASP</vt:lpstr>
      <vt:lpstr>Real story Patient “stuck in the middle”</vt:lpstr>
      <vt:lpstr>PowerPoint Presentation</vt:lpstr>
      <vt:lpstr>CDC Dental Stewardship</vt:lpstr>
      <vt:lpstr>PowerPoint Presentation</vt:lpstr>
      <vt:lpstr>PowerPoint Presentation</vt:lpstr>
      <vt:lpstr>Controversies in Dental Antibiotic Prophylaxis</vt:lpstr>
      <vt:lpstr>Myths of Dental-Induced Prosthetic Joint Infections</vt:lpstr>
      <vt:lpstr>How do you  change orthopedic surgeons habit of recommending dental antibiotic prophylaxis for life? </vt:lpstr>
      <vt:lpstr>PowerPoint Presentation</vt:lpstr>
      <vt:lpstr>PowerPoint Presentation</vt:lpstr>
      <vt:lpstr>“Know and Trust the Steward”</vt:lpstr>
      <vt:lpstr>“Know and Trust the Steward” Columbus OH Dental ASP</vt:lpstr>
      <vt:lpstr>PowerPoint Presentation</vt:lpstr>
      <vt:lpstr>PowerPoint Presentation</vt:lpstr>
      <vt:lpstr>PowerPoint Presentation</vt:lpstr>
      <vt:lpstr>PowerPoint Presentation</vt:lpstr>
      <vt:lpstr>PowerPoint Presentation</vt:lpstr>
      <vt:lpstr>PowerPoint Presentation</vt:lpstr>
      <vt:lpstr>American Dental Association 2016 evidence based guideline</vt:lpstr>
      <vt:lpstr>American Academy of Orthopaedic Surgery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ASP strategies are aimed at changing doctors’ prescribing behavior; however, strategies are needed to also address patients’ behavior.   Patients’ expectations influence a doctor’s decision making. </vt:lpstr>
      <vt:lpstr>Controversies with dental antibiotic prophylaxis How can we resolve them?</vt:lpstr>
      <vt:lpstr>PowerPoint Presentation</vt:lpstr>
      <vt:lpstr>Take aways</vt:lpstr>
      <vt:lpstr>PowerPoint Presentation</vt:lpstr>
      <vt:lpstr>C. Diff advocacy, awareness, education &amp; policy</vt:lpstr>
      <vt:lpstr>PowerPoint Presentation</vt:lpstr>
      <vt:lpstr>PowerPoint Presentation</vt:lpstr>
      <vt:lpstr>PowerPoint Presentation</vt:lpstr>
      <vt:lpstr>PowerPoint Presentation</vt:lpstr>
      <vt:lpstr>Reasons for high antibiotic prescribing rates</vt:lpstr>
      <vt:lpstr>Recommendation</vt:lpstr>
      <vt:lpstr>PowerPoint Presentation</vt:lpstr>
      <vt:lpstr>PowerPoint Presentation</vt:lpstr>
      <vt:lpstr>Engaging Patients in ASP</vt:lpstr>
    </vt:vector>
  </TitlesOfParts>
  <Company>OSU Wexner Medical Center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 Update</dc:title>
  <dc:creator>Goff, Debbie</dc:creator>
  <cp:lastModifiedBy>Debra Goff PharmD</cp:lastModifiedBy>
  <cp:revision>83</cp:revision>
  <cp:lastPrinted>2020-02-04T16:28:04Z</cp:lastPrinted>
  <dcterms:created xsi:type="dcterms:W3CDTF">2020-01-07T18:02:43Z</dcterms:created>
  <dcterms:modified xsi:type="dcterms:W3CDTF">2020-02-24T21:18:33Z</dcterms:modified>
</cp:coreProperties>
</file>