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92" r:id="rId2"/>
    <p:sldId id="293" r:id="rId3"/>
    <p:sldId id="294" r:id="rId4"/>
    <p:sldId id="295" r:id="rId5"/>
    <p:sldId id="296" r:id="rId6"/>
    <p:sldId id="297" r:id="rId7"/>
    <p:sldId id="298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44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5" r:id="rId34"/>
    <p:sldId id="326" r:id="rId35"/>
    <p:sldId id="328" r:id="rId36"/>
    <p:sldId id="329" r:id="rId37"/>
    <p:sldId id="330" r:id="rId38"/>
    <p:sldId id="331" r:id="rId39"/>
    <p:sldId id="332" r:id="rId40"/>
    <p:sldId id="334" r:id="rId41"/>
    <p:sldId id="335" r:id="rId42"/>
    <p:sldId id="345" r:id="rId43"/>
    <p:sldId id="336" r:id="rId44"/>
    <p:sldId id="337" r:id="rId45"/>
    <p:sldId id="338" r:id="rId46"/>
    <p:sldId id="339" r:id="rId47"/>
    <p:sldId id="340" r:id="rId48"/>
    <p:sldId id="341" r:id="rId49"/>
    <p:sldId id="343" r:id="rId5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C77"/>
    <a:srgbClr val="254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4733"/>
  </p:normalViewPr>
  <p:slideViewPr>
    <p:cSldViewPr>
      <p:cViewPr varScale="1">
        <p:scale>
          <a:sx n="91" d="100"/>
          <a:sy n="91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7D5911-A440-40B3-A03F-E276D1DD739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Gill Sans MT"/>
                <a:cs typeface="Gill Sans MT"/>
              </a:rPr>
              <a:t>Mild: Signs and symptoms of COVID-19 without shortness of breath, dyspnea, or abnormal chest imaging.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Gill Sans MT"/>
                <a:cs typeface="Gill Sans MT"/>
              </a:rPr>
              <a:t>Moderate: Evidence of lower respiratory disease by clinical assessment or imaging, and a saturation of oxygen (SpO2) ≥94% on room air at sea level.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Gill Sans MT"/>
                <a:cs typeface="Gill Sans MT"/>
              </a:rPr>
              <a:t>Severe: Respiratory frequency &gt;30 breaths per minute, SpO2 &lt;94% on room air at sea level (or, for patients with chronic hypoxemia, a decrease from baseline of &gt;3%), ratio of arterial partial pressure of oxygen to fraction of inspired oxygen (PaO2/FiO2) &lt;300 mmHg, or lung infiltrates &gt;50%.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Gill Sans MT"/>
                <a:cs typeface="Gill Sans MT"/>
              </a:rPr>
              <a:t>Critical: Respiratory failure, septic shock, and/or multiple organ dysfunction.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5911-A440-40B3-A03F-E276D1DD739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671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Prospective case-ascertained study in Taiwan of confirmed cases of COVID-19 and contacts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All close contacts  quarantined for 14 days after last exposure to index case.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latin typeface="Gill Sans MT" panose="020B0502020104020203" pitchFamily="34" charset="0"/>
              </a:rPr>
              <a:t>Any relevant symptoms of contacts triggered COVID-19 test.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100 confirmed patients, median age of 44 years (IQR 11-88 years), 2761 close contacts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Overall secondary clinical attack rate 0.7% (95% CI, 0.4%-1.0%).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5911-A440-40B3-A03F-E276D1DD7396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273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Upper respiratory tract samples from persons with suspected COVID-19 tested at national respiratory virus reference laboratory, Public Health England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In first 3 months of the COVID-19 pandemic in UK </a:t>
            </a:r>
            <a:r>
              <a:rPr lang="en-US" sz="2000" dirty="0" smtClean="0">
                <a:latin typeface="Gill Sans MT" panose="020B0502020104020203" pitchFamily="34" charset="0"/>
                <a:sym typeface="Wingdings"/>
              </a:rPr>
              <a:t> </a:t>
            </a:r>
            <a:r>
              <a:rPr lang="en-US" sz="2000" dirty="0" smtClean="0">
                <a:latin typeface="Gill Sans MT" panose="020B0502020104020203" pitchFamily="34" charset="0"/>
              </a:rPr>
              <a:t>754 URT samples from 425 symptomatic cases tested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latin typeface="Gill Sans MT" panose="020B0502020104020203" pitchFamily="34" charset="0"/>
              </a:rPr>
              <a:t>Had clear record of the dates of symptom onset and sample collection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latin typeface="Gill Sans MT" panose="020B0502020104020203" pitchFamily="34" charset="0"/>
              </a:rPr>
              <a:t>Samples collected as part of the First Few 100 surveillance study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5911-A440-40B3-A03F-E276D1DD7396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228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June 17, local officials began implementing and enforcing mask wearing (via county and city mandates)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  <a:sym typeface="Wingdings"/>
              </a:rPr>
              <a:t>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85% of the state population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Limitation of public events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Closures of bars, gyms, movie theaters, and water parks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Reduced restaurant dine-in capacity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Voluntary resident action to stay at home and wear masks (when and where not mandated).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5911-A440-40B3-A03F-E276D1DD7396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077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697 COVID-19 cases were confirmed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Twelve (1.7%) first tested positive on hospital day 3 or later (median, 4 days; range, 3-15 days). 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 case was deemed to be hospital acquired, most likely from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presymptomatic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spouse before visitor restrictions and masking implemented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Among 8370 patients with non–COVID-19–related hospitalizations discharged 11 (0.1%) tested positive within 14 days 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 case was deemed likely to be hospital acquired, albeit with no known exposures.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5911-A440-40B3-A03F-E276D1DD7396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61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Retrospective cohort study of 335 people in 124 families and with at least one laboratory confirmed COVID-19 case in China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Examined secondary attack rate, characteristics of patients, characteristics of well family members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Patient and family member interviews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5911-A440-40B3-A03F-E276D1DD7396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44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D5911-A440-40B3-A03F-E276D1DD7396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20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813" y="438150"/>
            <a:ext cx="30622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 bwMode="white">
          <a:xfrm>
            <a:off x="809626" y="2571750"/>
            <a:ext cx="7800975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809626" y="3457575"/>
            <a:ext cx="7800975" cy="6858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 bwMode="white">
          <a:xfrm>
            <a:off x="819150" y="4648200"/>
            <a:ext cx="1905000" cy="28575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F04A9F3-E298-4A8F-96B5-2DC63FA22FEB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124200" y="4648200"/>
            <a:ext cx="2895600" cy="285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705600" y="4648200"/>
            <a:ext cx="1905000" cy="2857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734709-5BA7-41B7-8C7F-E401FC61C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52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AEC7B6-9BDC-4820-955F-AB113A87EE61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33049-610A-4AAC-B51E-289997803F4A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73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292894"/>
            <a:ext cx="1943100" cy="42791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292894"/>
            <a:ext cx="5676900" cy="42791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006DC7-6DCD-4C13-BB87-F195FAC16BF4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0C3CB-3F73-4C3D-A573-2878D3ACB940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5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D0702D-5F22-4AED-8C7F-FA716AD34648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F2C70-178F-4084-AFD4-9B09A25A5266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39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AB82FA-6B08-429E-A03F-67FF82397FCB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178B0-6EFC-479B-8648-1A6B57A6F6BC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9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6FA8C3-6D05-43C7-A7DB-9A24ABF706E4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6258E-5B5B-4C8C-9130-D5ED8330D436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ABF59B-3DE0-456D-9E22-95F176C3634C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94C7D-417D-4EFC-BE67-5F6DDADCF2F5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386732-3A05-4131-B8B3-F8F9863A7651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35BAD-C674-40CA-AF43-9911FF408220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88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E966EA-A0B2-4B4B-B5F6-428F84D7EE23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74AE1-CD64-41F4-970A-4A95DFFFEF37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9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8A9150-A272-4FCA-809F-BB2D47D6B498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9199F-8FDF-43ED-85C4-0CAA9C207B9A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75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0B6AA2-1D95-483D-B7C7-01392E8CD417}" type="datetime4">
              <a:rPr lang="en-US"/>
              <a:pPr>
                <a:defRPr/>
              </a:pPr>
              <a:t>October 28, 2020</a:t>
            </a:fld>
            <a:endParaRPr lang="en-US">
              <a:latin typeface="Time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B2A6C-544C-4D82-ACF4-B5ED3EFCFE70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3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in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809625" y="293688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809625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809625" y="47434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254B8E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9C602F8C-099E-49E7-9C62-C39D0409DB8A}" type="datetime4">
              <a:rPr lang="en-US"/>
              <a:pPr>
                <a:defRPr/>
              </a:pPr>
              <a:t>October 28, 2020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474345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254B8E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667500" y="474345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254B8E"/>
                </a:solidFill>
                <a:latin typeface="Arial" panose="020B0604020202020204" pitchFamily="34" charset="0"/>
              </a:defRPr>
            </a:lvl1pPr>
          </a:lstStyle>
          <a:p>
            <a:fld id="{13D4F2AB-8D70-432E-AE0D-13212F0528A0}" type="slidenum">
              <a:rPr lang="en-US" altLang="en-US"/>
              <a:pPr/>
              <a:t>‹#›</a:t>
            </a:fld>
            <a:endParaRPr lang="en-US" altLang="en-US">
              <a:solidFill>
                <a:srgbClr val="002C77"/>
              </a:solidFill>
            </a:endParaRPr>
          </a:p>
        </p:txBody>
      </p:sp>
      <p:pic>
        <p:nvPicPr>
          <p:cNvPr id="1032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5863" y="285750"/>
            <a:ext cx="1531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  <a:ea typeface="MS PGothic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254B8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254B8E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254B8E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254B8E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254B8E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54B8E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image346.png@01D62FCF.BEFD37D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nytimes.com/2020/02/06/world/asia/coronavirus-cruise-ship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aliforniahealthline.org/news/when-it-comes-to-the-new-coronavirus-just-who-is-a-close-contact/" TargetMode="External"/><Relationship Id="rId2" Type="http://schemas.openxmlformats.org/officeDocument/2006/relationships/hyperlink" Target="http://dx.doi.org/10.15585/mmwr.mm6943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news.mit.edu/2014/coughs-and-sneezes-float-farther-you-thin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wsj.com/articles/covid-19-tests-answers-on-cost-accuracy-and-turnaround-time-1159913437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17A2E-6204-8A48-8F2B-ACB48C4AE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504950"/>
            <a:ext cx="8405648" cy="857250"/>
          </a:xfrm>
        </p:spPr>
        <p:txBody>
          <a:bodyPr/>
          <a:lstStyle/>
          <a:p>
            <a:r>
              <a:rPr lang="en-US" sz="3200" b="0" dirty="0" smtClean="0">
                <a:solidFill>
                  <a:schemeClr val="accent2">
                    <a:lumMod val="75000"/>
                  </a:schemeClr>
                </a:solidFill>
                <a:latin typeface="Gill Sans MT"/>
                <a:cs typeface="Gill Sans MT"/>
              </a:rPr>
              <a:t>COVID-19: Infectiousness &amp; Mitigation Strategies</a:t>
            </a:r>
            <a:endParaRPr lang="en-US" sz="3200" b="0" dirty="0">
              <a:solidFill>
                <a:schemeClr val="accent2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04A77-76EB-8244-B7B4-127D39F1B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752" y="2952750"/>
            <a:ext cx="6858000" cy="1241822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ill Sans MT"/>
                <a:cs typeface="Gill Sans MT"/>
              </a:rPr>
              <a:t>Natasha </a:t>
            </a:r>
            <a:r>
              <a:rPr lang="en-US" sz="2000" dirty="0" err="1" smtClean="0">
                <a:latin typeface="Gill Sans MT"/>
                <a:cs typeface="Gill Sans MT"/>
              </a:rPr>
              <a:t>Mubeen</a:t>
            </a:r>
            <a:r>
              <a:rPr lang="en-US" sz="2000" dirty="0" smtClean="0">
                <a:latin typeface="Gill Sans MT"/>
                <a:cs typeface="Gill Sans MT"/>
              </a:rPr>
              <a:t> Chida, MD MSPH</a:t>
            </a:r>
          </a:p>
          <a:p>
            <a:r>
              <a:rPr lang="en-US" sz="2000" dirty="0" smtClean="0">
                <a:latin typeface="Gill Sans MT"/>
                <a:cs typeface="Gill Sans MT"/>
              </a:rPr>
              <a:t>Division of Infectious Diseases</a:t>
            </a:r>
          </a:p>
          <a:p>
            <a:r>
              <a:rPr lang="en-US" sz="2000" dirty="0" smtClean="0">
                <a:latin typeface="Gill Sans MT"/>
                <a:cs typeface="Gill Sans MT"/>
              </a:rPr>
              <a:t>Johns </a:t>
            </a:r>
            <a:r>
              <a:rPr lang="en-US" sz="2000" dirty="0" smtClean="0">
                <a:latin typeface="Gill Sans MT"/>
                <a:cs typeface="Gill Sans MT"/>
              </a:rPr>
              <a:t>Hopkins University School of Medicine</a:t>
            </a:r>
            <a:endParaRPr lang="en-US" sz="2000" dirty="0">
              <a:latin typeface="Gill Sans MT"/>
              <a:cs typeface="Gill Sans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24150"/>
            <a:ext cx="1998133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7EC7-E36A-E347-AACB-8513D3C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62" y="314835"/>
            <a:ext cx="8560676" cy="994172"/>
          </a:xfrm>
        </p:spPr>
        <p:txBody>
          <a:bodyPr>
            <a:normAutofit/>
          </a:bodyPr>
          <a:lstStyle/>
          <a:p>
            <a:r>
              <a:rPr lang="en-US" sz="3000" b="0" dirty="0">
                <a:latin typeface="Gill Sans MT" panose="020B0502020104020203" pitchFamily="34" charset="0"/>
              </a:rPr>
              <a:t>Nasopharyngeal Viral RNA Load Peaks Early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F37A-6ED7-464C-AD73-1B11F276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62" y="1308350"/>
            <a:ext cx="3531039" cy="3475352"/>
          </a:xfrm>
        </p:spPr>
        <p:txBody>
          <a:bodyPr/>
          <a:lstStyle/>
          <a:p>
            <a:pPr lvl="0"/>
            <a:r>
              <a:rPr lang="en-US" sz="2400" dirty="0">
                <a:latin typeface="Gill Sans MT" panose="020B0502020104020203" pitchFamily="34" charset="0"/>
              </a:rPr>
              <a:t>94 patients with laboratory-confirmed COVID-19 admitted </a:t>
            </a:r>
            <a:r>
              <a:rPr lang="en-US" sz="2400" dirty="0" smtClean="0">
                <a:latin typeface="Gill Sans MT" panose="020B0502020104020203" pitchFamily="34" charset="0"/>
              </a:rPr>
              <a:t>in China</a:t>
            </a:r>
            <a:endParaRPr lang="en-US" sz="2400" dirty="0">
              <a:latin typeface="Gill Sans MT" panose="020B0502020104020203" pitchFamily="34" charset="0"/>
            </a:endParaRPr>
          </a:p>
          <a:p>
            <a:pPr lvl="1"/>
            <a:r>
              <a:rPr lang="en-US" sz="2000" dirty="0">
                <a:latin typeface="Gill Sans MT" panose="020B0502020104020203" pitchFamily="34" charset="0"/>
              </a:rPr>
              <a:t>Most moderately ill, none severe</a:t>
            </a:r>
            <a:endParaRPr lang="en-US" sz="2000" dirty="0">
              <a:latin typeface="Gill Sans MT" panose="020B0502020104020203" pitchFamily="34" charset="0"/>
            </a:endParaRPr>
          </a:p>
          <a:p>
            <a:pPr lvl="1"/>
            <a:r>
              <a:rPr lang="en-US" sz="2000" dirty="0">
                <a:latin typeface="Gill Sans MT" panose="020B0502020104020203" pitchFamily="34" charset="0"/>
              </a:rPr>
              <a:t>No difference in viral loads across sex, age </a:t>
            </a:r>
            <a:r>
              <a:rPr lang="en-US" sz="2000" dirty="0" smtClean="0">
                <a:latin typeface="Gill Sans MT" panose="020B0502020104020203" pitchFamily="34" charset="0"/>
              </a:rPr>
              <a:t>groups, disease </a:t>
            </a:r>
            <a:r>
              <a:rPr lang="en-US" sz="2000" dirty="0">
                <a:latin typeface="Gill Sans MT" panose="020B0502020104020203" pitchFamily="34" charset="0"/>
              </a:rPr>
              <a:t>severity 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</p:txBody>
      </p:sp>
      <p:pic>
        <p:nvPicPr>
          <p:cNvPr id="4" name="Picture 3" descr="cid:image346.png@01D62FCF.BEFD37D0"/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r="8108" b="17323"/>
          <a:stretch>
            <a:fillRect/>
          </a:stretch>
        </p:blipFill>
        <p:spPr bwMode="auto">
          <a:xfrm>
            <a:off x="4233434" y="1308350"/>
            <a:ext cx="4754063" cy="3163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419600" y="4850785"/>
            <a:ext cx="4572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750" dirty="0">
                <a:solidFill>
                  <a:srgbClr val="000000"/>
                </a:solidFill>
              </a:rPr>
              <a:t>He X, et al. Nat Med. 2020 May;26(5):672-675. </a:t>
            </a:r>
            <a:r>
              <a:rPr lang="en-US" sz="750" dirty="0" err="1">
                <a:solidFill>
                  <a:srgbClr val="000000"/>
                </a:solidFill>
              </a:rPr>
              <a:t>doi</a:t>
            </a:r>
            <a:r>
              <a:rPr lang="en-US" sz="750" dirty="0">
                <a:solidFill>
                  <a:srgbClr val="000000"/>
                </a:solidFill>
              </a:rPr>
              <a:t>: 10.1038/s41591-020-0869-5.  </a:t>
            </a:r>
          </a:p>
        </p:txBody>
      </p:sp>
    </p:spTree>
    <p:extLst>
      <p:ext uri="{BB962C8B-B14F-4D97-AF65-F5344CB8AC3E}">
        <p14:creationId xmlns:p14="http://schemas.microsoft.com/office/powerpoint/2010/main" val="7746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7EC7-E36A-E347-AACB-8513D3C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88" y="309083"/>
            <a:ext cx="8560676" cy="994172"/>
          </a:xfrm>
        </p:spPr>
        <p:txBody>
          <a:bodyPr>
            <a:normAutofit/>
          </a:bodyPr>
          <a:lstStyle/>
          <a:p>
            <a:r>
              <a:rPr lang="en-US" sz="3000" b="0" dirty="0">
                <a:latin typeface="Gill Sans MT" panose="020B0502020104020203" pitchFamily="34" charset="0"/>
              </a:rPr>
              <a:t>Nasopharyngeal Viral RNA Load Peaks Early</a:t>
            </a:r>
            <a:endParaRPr lang="en-US" sz="3000" b="0" dirty="0">
              <a:latin typeface="Gill Sans MT" panose="020B050202010402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F37A-6ED7-464C-AD73-1B11F276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62" y="1193275"/>
            <a:ext cx="3988239" cy="3475352"/>
          </a:xfrm>
        </p:spPr>
        <p:txBody>
          <a:bodyPr/>
          <a:lstStyle/>
          <a:p>
            <a:r>
              <a:rPr lang="en-US" sz="2400" dirty="0">
                <a:latin typeface="Gill Sans MT" panose="020B0502020104020203" pitchFamily="34" charset="0"/>
              </a:rPr>
              <a:t>SARS-CoV-2 viral loads in upper respiratory </a:t>
            </a:r>
            <a:r>
              <a:rPr lang="en-US" sz="2400" dirty="0" smtClean="0">
                <a:latin typeface="Gill Sans MT" panose="020B0502020104020203" pitchFamily="34" charset="0"/>
              </a:rPr>
              <a:t>tract from </a:t>
            </a:r>
            <a:r>
              <a:rPr lang="en-US" sz="2400" dirty="0">
                <a:latin typeface="Gill Sans MT" panose="020B0502020104020203" pitchFamily="34" charset="0"/>
              </a:rPr>
              <a:t>patients in 2 family clusters </a:t>
            </a:r>
            <a:endParaRPr lang="en-US" sz="2400" dirty="0" smtClean="0">
              <a:latin typeface="Gill Sans MT" panose="020B0502020104020203" pitchFamily="34" charset="0"/>
            </a:endParaRPr>
          </a:p>
          <a:p>
            <a:pPr lvl="1"/>
            <a:r>
              <a:rPr lang="en-US" sz="2000" dirty="0" smtClean="0">
                <a:latin typeface="Gill Sans MT" panose="020B0502020104020203" pitchFamily="34" charset="0"/>
              </a:rPr>
              <a:t>Higher </a:t>
            </a:r>
            <a:r>
              <a:rPr lang="en-US" sz="2000" dirty="0">
                <a:latin typeface="Gill Sans MT" panose="020B0502020104020203" pitchFamily="34" charset="0"/>
              </a:rPr>
              <a:t>viral RNA </a:t>
            </a:r>
            <a:r>
              <a:rPr lang="en-US" sz="2000" dirty="0" smtClean="0">
                <a:latin typeface="Gill Sans MT" panose="020B0502020104020203" pitchFamily="34" charset="0"/>
              </a:rPr>
              <a:t>loads </a:t>
            </a:r>
            <a:r>
              <a:rPr lang="en-US" sz="2000" dirty="0">
                <a:latin typeface="Gill Sans MT" panose="020B0502020104020203" pitchFamily="34" charset="0"/>
              </a:rPr>
              <a:t>detected soon after symptom onset</a:t>
            </a:r>
          </a:p>
          <a:p>
            <a:pPr lvl="1"/>
            <a:r>
              <a:rPr lang="en-US" sz="2000" dirty="0">
                <a:latin typeface="Gill Sans MT" panose="020B0502020104020203" pitchFamily="34" charset="0"/>
              </a:rPr>
              <a:t>Viral RNA load in an asymptomatic patient similar to symptomatic patients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378" y="1694316"/>
            <a:ext cx="4029386" cy="2473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9906" y="4860586"/>
            <a:ext cx="931953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50" dirty="0" err="1">
                <a:solidFill>
                  <a:srgbClr val="000000"/>
                </a:solidFill>
              </a:rPr>
              <a:t>Zou</a:t>
            </a:r>
            <a:r>
              <a:rPr lang="pt-BR" sz="750" dirty="0">
                <a:solidFill>
                  <a:srgbClr val="000000"/>
                </a:solidFill>
              </a:rPr>
              <a:t> L, et al. N Engl J Med. 2020 Mar 19;382(12):1177-1179. doi: 10.1056/NEJMc2001737.</a:t>
            </a:r>
            <a:endParaRPr lang="en-US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7EC7-E36A-E347-AACB-8513D3C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52" y="527580"/>
            <a:ext cx="8560676" cy="994172"/>
          </a:xfrm>
        </p:spPr>
        <p:txBody>
          <a:bodyPr>
            <a:normAutofit/>
          </a:bodyPr>
          <a:lstStyle/>
          <a:p>
            <a:r>
              <a:rPr lang="en-US" sz="3200" b="0" dirty="0">
                <a:latin typeface="Gill Sans MT" panose="020B0502020104020203" pitchFamily="34" charset="0"/>
              </a:rPr>
              <a:t>Nasopharyngeal Viral RNA Load and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F37A-6ED7-464C-AD73-1B11F276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9" y="1336183"/>
            <a:ext cx="4522631" cy="3475352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Pooled analysis of literature review of 7 studies </a:t>
            </a:r>
            <a:r>
              <a:rPr lang="en-US" dirty="0" smtClean="0">
                <a:latin typeface="Gill Sans MT" panose="020B0502020104020203" pitchFamily="34" charset="0"/>
              </a:rPr>
              <a:t>on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upper respiratory RT-PCR performance by time since symptom onset (n = 1330)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Typical time of symptom onset post infection: 5 days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Day 1 of infection probability of false negative result = 100% (95% CI, 100% </a:t>
            </a:r>
            <a:r>
              <a:rPr lang="en-US" dirty="0" smtClean="0">
                <a:latin typeface="Gill Sans MT" panose="020B0502020104020203" pitchFamily="34" charset="0"/>
              </a:rPr>
              <a:t>-100</a:t>
            </a:r>
            <a:r>
              <a:rPr lang="en-US" dirty="0">
                <a:latin typeface="Gill Sans MT" panose="020B0502020104020203" pitchFamily="34" charset="0"/>
              </a:rPr>
              <a:t>%)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Day 5 (day of symptom onset) median false-negative rate 38% (CI, 18</a:t>
            </a:r>
            <a:r>
              <a:rPr lang="en-US" dirty="0" smtClean="0">
                <a:latin typeface="Gill Sans MT" panose="020B0502020104020203" pitchFamily="34" charset="0"/>
              </a:rPr>
              <a:t>% - 65</a:t>
            </a:r>
            <a:r>
              <a:rPr lang="en-US" dirty="0">
                <a:latin typeface="Gill Sans MT" panose="020B0502020104020203" pitchFamily="34" charset="0"/>
              </a:rPr>
              <a:t>%)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Day 8 (3 days after symptom onset) =20% (CI, 12% </a:t>
            </a:r>
            <a:r>
              <a:rPr lang="en-US" dirty="0" smtClean="0">
                <a:latin typeface="Gill Sans MT" panose="020B0502020104020203" pitchFamily="34" charset="0"/>
              </a:rPr>
              <a:t>- </a:t>
            </a:r>
            <a:r>
              <a:rPr lang="en-US" dirty="0">
                <a:latin typeface="Gill Sans MT" panose="020B0502020104020203" pitchFamily="34" charset="0"/>
              </a:rPr>
              <a:t>30%)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90" y="1261949"/>
            <a:ext cx="4474030" cy="3312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6656" y="4811535"/>
            <a:ext cx="593951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rgbClr val="000000"/>
                </a:solidFill>
              </a:rPr>
              <a:t>Kucirka LM, et al. Ann Intern Med. 2020 May 13;M20-1495. </a:t>
            </a:r>
            <a:r>
              <a:rPr lang="en-US" sz="750" dirty="0" err="1">
                <a:solidFill>
                  <a:srgbClr val="000000"/>
                </a:solidFill>
              </a:rPr>
              <a:t>doi</a:t>
            </a:r>
            <a:r>
              <a:rPr lang="en-US" sz="750" dirty="0">
                <a:solidFill>
                  <a:srgbClr val="000000"/>
                </a:solidFill>
              </a:rPr>
              <a:t>: 10.7326/M20-1495. </a:t>
            </a:r>
          </a:p>
        </p:txBody>
      </p:sp>
    </p:spTree>
    <p:extLst>
      <p:ext uri="{BB962C8B-B14F-4D97-AF65-F5344CB8AC3E}">
        <p14:creationId xmlns:p14="http://schemas.microsoft.com/office/powerpoint/2010/main" val="42044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58669"/>
            <a:ext cx="8515350" cy="994172"/>
          </a:xfrm>
        </p:spPr>
        <p:txBody>
          <a:bodyPr/>
          <a:lstStyle/>
          <a:p>
            <a:r>
              <a:rPr lang="en-US" sz="3200" b="0" dirty="0" smtClean="0">
                <a:latin typeface="Gill Sans MT" panose="020B0502020104020203" pitchFamily="34" charset="0"/>
              </a:rPr>
              <a:t>Time From Symptom Onset and Infectiousness</a:t>
            </a:r>
            <a:endParaRPr lang="en-US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Prospective </a:t>
            </a:r>
            <a:r>
              <a:rPr lang="en-US" sz="2000" dirty="0">
                <a:latin typeface="Gill Sans MT" panose="020B0502020104020203" pitchFamily="34" charset="0"/>
              </a:rPr>
              <a:t>case-ascertained study in Taiwan </a:t>
            </a:r>
            <a:r>
              <a:rPr lang="en-US" sz="2000" dirty="0" smtClean="0">
                <a:latin typeface="Gill Sans MT" panose="020B0502020104020203" pitchFamily="34" charset="0"/>
              </a:rPr>
              <a:t>of </a:t>
            </a:r>
            <a:r>
              <a:rPr lang="en-US" sz="2000" dirty="0" smtClean="0">
                <a:latin typeface="Gill Sans MT" panose="020B0502020104020203" pitchFamily="34" charset="0"/>
              </a:rPr>
              <a:t>confirmed </a:t>
            </a:r>
            <a:r>
              <a:rPr lang="en-US" sz="2000" dirty="0">
                <a:latin typeface="Gill Sans MT" panose="020B0502020104020203" pitchFamily="34" charset="0"/>
              </a:rPr>
              <a:t>cases of COVID-19 </a:t>
            </a:r>
            <a:r>
              <a:rPr lang="en-US" sz="2000" dirty="0" smtClean="0">
                <a:latin typeface="Gill Sans MT" panose="020B0502020104020203" pitchFamily="34" charset="0"/>
              </a:rPr>
              <a:t>and contacts </a:t>
            </a:r>
            <a:endParaRPr lang="en-US" sz="2000" dirty="0" smtClean="0">
              <a:latin typeface="Gill Sans MT" panose="020B050202010402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All </a:t>
            </a:r>
            <a:r>
              <a:rPr lang="en-US" sz="2000" dirty="0">
                <a:latin typeface="Gill Sans MT" panose="020B0502020104020203" pitchFamily="34" charset="0"/>
              </a:rPr>
              <a:t>close contacts </a:t>
            </a:r>
            <a:r>
              <a:rPr lang="en-US" sz="2000" dirty="0" smtClean="0">
                <a:latin typeface="Gill Sans MT" panose="020B0502020104020203" pitchFamily="34" charset="0"/>
              </a:rPr>
              <a:t> </a:t>
            </a:r>
            <a:r>
              <a:rPr lang="en-US" sz="2000" dirty="0">
                <a:latin typeface="Gill Sans MT" panose="020B0502020104020203" pitchFamily="34" charset="0"/>
              </a:rPr>
              <a:t>quarantined </a:t>
            </a:r>
            <a:r>
              <a:rPr lang="en-US" sz="2000" dirty="0" smtClean="0">
                <a:latin typeface="Gill Sans MT" panose="020B0502020104020203" pitchFamily="34" charset="0"/>
              </a:rPr>
              <a:t>for </a:t>
            </a:r>
            <a:r>
              <a:rPr lang="en-US" sz="2000" dirty="0">
                <a:latin typeface="Gill Sans MT" panose="020B0502020104020203" pitchFamily="34" charset="0"/>
              </a:rPr>
              <a:t>14 days </a:t>
            </a:r>
            <a:r>
              <a:rPr lang="en-US" sz="2000" dirty="0" smtClean="0">
                <a:latin typeface="Gill Sans MT" panose="020B0502020104020203" pitchFamily="34" charset="0"/>
              </a:rPr>
              <a:t>after </a:t>
            </a:r>
            <a:r>
              <a:rPr lang="en-US" sz="2000" dirty="0">
                <a:latin typeface="Gill Sans MT" panose="020B0502020104020203" pitchFamily="34" charset="0"/>
              </a:rPr>
              <a:t>last exposure to </a:t>
            </a:r>
            <a:r>
              <a:rPr lang="en-US" sz="2000" dirty="0" smtClean="0">
                <a:latin typeface="Gill Sans MT" panose="020B0502020104020203" pitchFamily="34" charset="0"/>
              </a:rPr>
              <a:t>index </a:t>
            </a:r>
            <a:r>
              <a:rPr lang="en-US" sz="2000" dirty="0">
                <a:latin typeface="Gill Sans MT" panose="020B0502020104020203" pitchFamily="34" charset="0"/>
              </a:rPr>
              <a:t>case. </a:t>
            </a:r>
            <a:endParaRPr lang="en-US" sz="2000" dirty="0" smtClean="0">
              <a:latin typeface="Gill Sans MT" panose="020B0502020104020203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latin typeface="Gill Sans MT" panose="020B0502020104020203" pitchFamily="34" charset="0"/>
              </a:rPr>
              <a:t>Any relevant </a:t>
            </a:r>
            <a:r>
              <a:rPr lang="en-US" sz="1800" dirty="0">
                <a:latin typeface="Gill Sans MT" panose="020B0502020104020203" pitchFamily="34" charset="0"/>
              </a:rPr>
              <a:t>symptoms </a:t>
            </a:r>
            <a:r>
              <a:rPr lang="en-US" sz="1800" dirty="0" smtClean="0">
                <a:latin typeface="Gill Sans MT" panose="020B0502020104020203" pitchFamily="34" charset="0"/>
              </a:rPr>
              <a:t>of </a:t>
            </a:r>
            <a:r>
              <a:rPr lang="en-US" sz="1800" dirty="0">
                <a:latin typeface="Gill Sans MT" panose="020B0502020104020203" pitchFamily="34" charset="0"/>
              </a:rPr>
              <a:t>contacts </a:t>
            </a:r>
            <a:r>
              <a:rPr lang="en-US" sz="1800" dirty="0" smtClean="0">
                <a:latin typeface="Gill Sans MT" panose="020B0502020104020203" pitchFamily="34" charset="0"/>
              </a:rPr>
              <a:t>triggered </a:t>
            </a:r>
            <a:r>
              <a:rPr lang="en-US" sz="1800" dirty="0">
                <a:latin typeface="Gill Sans MT" panose="020B0502020104020203" pitchFamily="34" charset="0"/>
              </a:rPr>
              <a:t>COVID-19 test. </a:t>
            </a:r>
            <a:endParaRPr lang="en-US" sz="1800" dirty="0" smtClean="0">
              <a:latin typeface="Gill Sans MT" panose="020B0502020104020203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100 </a:t>
            </a:r>
            <a:r>
              <a:rPr lang="en-US" sz="2000" dirty="0">
                <a:latin typeface="Gill Sans MT" panose="020B0502020104020203" pitchFamily="34" charset="0"/>
              </a:rPr>
              <a:t>confirmed patients, </a:t>
            </a:r>
            <a:r>
              <a:rPr lang="en-US" sz="2000" dirty="0" smtClean="0">
                <a:latin typeface="Gill Sans MT" panose="020B0502020104020203" pitchFamily="34" charset="0"/>
              </a:rPr>
              <a:t>median </a:t>
            </a:r>
            <a:r>
              <a:rPr lang="en-US" sz="2000" dirty="0">
                <a:latin typeface="Gill Sans MT" panose="020B0502020104020203" pitchFamily="34" charset="0"/>
              </a:rPr>
              <a:t>age of 44 years </a:t>
            </a:r>
            <a:r>
              <a:rPr lang="en-US" sz="2000" dirty="0" smtClean="0">
                <a:latin typeface="Gill Sans MT" panose="020B0502020104020203" pitchFamily="34" charset="0"/>
              </a:rPr>
              <a:t>(IQR </a:t>
            </a:r>
            <a:r>
              <a:rPr lang="en-US" sz="2000" dirty="0">
                <a:latin typeface="Gill Sans MT" panose="020B0502020104020203" pitchFamily="34" charset="0"/>
              </a:rPr>
              <a:t>11-88 years</a:t>
            </a:r>
            <a:r>
              <a:rPr lang="en-US" sz="2000" dirty="0" smtClean="0">
                <a:latin typeface="Gill Sans MT" panose="020B0502020104020203" pitchFamily="34" charset="0"/>
              </a:rPr>
              <a:t>), 2761 </a:t>
            </a:r>
            <a:r>
              <a:rPr lang="en-US" sz="2000" dirty="0">
                <a:latin typeface="Gill Sans MT" panose="020B0502020104020203" pitchFamily="34" charset="0"/>
              </a:rPr>
              <a:t>close </a:t>
            </a:r>
            <a:r>
              <a:rPr lang="en-US" sz="2000" dirty="0" smtClean="0">
                <a:latin typeface="Gill Sans MT" panose="020B0502020104020203" pitchFamily="34" charset="0"/>
              </a:rPr>
              <a:t>contacts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Gill Sans MT" panose="020B0502020104020203" pitchFamily="34" charset="0"/>
              </a:rPr>
              <a:t>O</a:t>
            </a:r>
            <a:r>
              <a:rPr lang="en-US" sz="2000" dirty="0" smtClean="0">
                <a:latin typeface="Gill Sans MT" panose="020B0502020104020203" pitchFamily="34" charset="0"/>
              </a:rPr>
              <a:t>verall </a:t>
            </a:r>
            <a:r>
              <a:rPr lang="en-US" sz="2000" dirty="0">
                <a:latin typeface="Gill Sans MT" panose="020B0502020104020203" pitchFamily="34" charset="0"/>
              </a:rPr>
              <a:t>secondary clinical attack rate </a:t>
            </a:r>
            <a:r>
              <a:rPr lang="en-US" sz="2000" dirty="0" smtClean="0">
                <a:latin typeface="Gill Sans MT" panose="020B0502020104020203" pitchFamily="34" charset="0"/>
              </a:rPr>
              <a:t>0.7</a:t>
            </a:r>
            <a:r>
              <a:rPr lang="en-US" sz="2000" dirty="0">
                <a:latin typeface="Gill Sans MT" panose="020B0502020104020203" pitchFamily="34" charset="0"/>
              </a:rPr>
              <a:t>% (95% CI, 0.4%-1.0%)</a:t>
            </a:r>
            <a:r>
              <a:rPr lang="en-US" sz="2000" dirty="0" smtClean="0"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4130" y="4902145"/>
            <a:ext cx="7843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Cheng HY, et al. </a:t>
            </a:r>
            <a:r>
              <a:rPr lang="en-US" sz="750" dirty="0"/>
              <a:t>JAMA </a:t>
            </a:r>
            <a:r>
              <a:rPr lang="en-US" sz="750" dirty="0"/>
              <a:t>Intern </a:t>
            </a:r>
            <a:r>
              <a:rPr lang="en-US" sz="750" dirty="0"/>
              <a:t>Med. </a:t>
            </a:r>
            <a:r>
              <a:rPr lang="en-US" sz="750" dirty="0"/>
              <a:t>2020 May 1;180(9):1156-1163</a:t>
            </a:r>
            <a:r>
              <a:rPr lang="en-US" sz="750" dirty="0"/>
              <a:t>. </a:t>
            </a:r>
            <a:r>
              <a:rPr lang="en-US" sz="750" dirty="0" err="1"/>
              <a:t>doi</a:t>
            </a:r>
            <a:r>
              <a:rPr lang="en-US" sz="750" dirty="0"/>
              <a:t>: 10.1001/jamainternmed.2020.2020. </a:t>
            </a:r>
          </a:p>
        </p:txBody>
      </p:sp>
    </p:spTree>
    <p:extLst>
      <p:ext uri="{BB962C8B-B14F-4D97-AF65-F5344CB8AC3E}">
        <p14:creationId xmlns:p14="http://schemas.microsoft.com/office/powerpoint/2010/main" val="233564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3" y="573677"/>
            <a:ext cx="8925891" cy="994172"/>
          </a:xfrm>
        </p:spPr>
        <p:txBody>
          <a:bodyPr/>
          <a:lstStyle/>
          <a:p>
            <a:r>
              <a:rPr lang="en-US" sz="3200" b="0" dirty="0">
                <a:latin typeface="Gill Sans MT" panose="020B0502020104020203" pitchFamily="34" charset="0"/>
              </a:rPr>
              <a:t>Time From Symptom Onset and Infectiousness</a:t>
            </a:r>
            <a:endParaRPr lang="en-US" sz="3200" b="0" dirty="0"/>
          </a:p>
        </p:txBody>
      </p:sp>
      <p:pic>
        <p:nvPicPr>
          <p:cNvPr id="4" name="Picture 3" descr="Screen Shot 2020-10-26 at 10.42.00 AM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8340"/>
          <a:stretch/>
        </p:blipFill>
        <p:spPr>
          <a:xfrm>
            <a:off x="1011108" y="1259076"/>
            <a:ext cx="5491554" cy="781561"/>
          </a:xfrm>
          <a:prstGeom prst="rect">
            <a:avLst/>
          </a:prstGeom>
        </p:spPr>
      </p:pic>
      <p:pic>
        <p:nvPicPr>
          <p:cNvPr id="5" name="Picture 4" descr="Screen Shot 2020-10-26 at 10.42.00 AM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8"/>
          <a:stretch/>
        </p:blipFill>
        <p:spPr>
          <a:xfrm>
            <a:off x="1011108" y="3277056"/>
            <a:ext cx="5582711" cy="1532595"/>
          </a:xfrm>
          <a:prstGeom prst="rect">
            <a:avLst/>
          </a:prstGeom>
        </p:spPr>
      </p:pic>
      <p:pic>
        <p:nvPicPr>
          <p:cNvPr id="6" name="Picture 5" descr="Screen Shot 2020-10-26 at 10.42.00 AM 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7" b="30496"/>
          <a:stretch/>
        </p:blipFill>
        <p:spPr>
          <a:xfrm>
            <a:off x="1011108" y="2166032"/>
            <a:ext cx="6050465" cy="985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4130" y="4902145"/>
            <a:ext cx="7843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Cheng HY, et al. </a:t>
            </a:r>
            <a:r>
              <a:rPr lang="en-US" sz="750" dirty="0"/>
              <a:t>JAMA </a:t>
            </a:r>
            <a:r>
              <a:rPr lang="en-US" sz="750" dirty="0"/>
              <a:t>Intern </a:t>
            </a:r>
            <a:r>
              <a:rPr lang="en-US" sz="750" dirty="0"/>
              <a:t>Med. </a:t>
            </a:r>
            <a:r>
              <a:rPr lang="en-US" sz="750" dirty="0"/>
              <a:t>2020 May 1;180(9):1156-1163</a:t>
            </a:r>
            <a:r>
              <a:rPr lang="en-US" sz="750" dirty="0"/>
              <a:t>. </a:t>
            </a:r>
            <a:r>
              <a:rPr lang="en-US" sz="750" dirty="0" err="1"/>
              <a:t>doi</a:t>
            </a:r>
            <a:r>
              <a:rPr lang="en-US" sz="750" dirty="0"/>
              <a:t>: 10.1001/jamainternmed.2020.2020. </a:t>
            </a:r>
          </a:p>
        </p:txBody>
      </p:sp>
    </p:spTree>
    <p:extLst>
      <p:ext uri="{BB962C8B-B14F-4D97-AF65-F5344CB8AC3E}">
        <p14:creationId xmlns:p14="http://schemas.microsoft.com/office/powerpoint/2010/main" val="364272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28" y="563491"/>
            <a:ext cx="8308100" cy="994172"/>
          </a:xfrm>
        </p:spPr>
        <p:txBody>
          <a:bodyPr/>
          <a:lstStyle/>
          <a:p>
            <a:r>
              <a:rPr lang="en-US" sz="3200" b="0" dirty="0" smtClean="0">
                <a:latin typeface="Gill Sans MT" panose="020B0502020104020203" pitchFamily="34" charset="0"/>
              </a:rPr>
              <a:t>Time </a:t>
            </a:r>
            <a:r>
              <a:rPr lang="en-US" sz="3200" b="0" dirty="0">
                <a:latin typeface="Gill Sans MT" panose="020B0502020104020203" pitchFamily="34" charset="0"/>
              </a:rPr>
              <a:t>From Symptom Onset </a:t>
            </a:r>
            <a:r>
              <a:rPr lang="en-US" sz="3200" b="0" dirty="0" smtClean="0">
                <a:latin typeface="Gill Sans MT" panose="020B0502020104020203" pitchFamily="34" charset="0"/>
              </a:rPr>
              <a:t>and Infectiousness</a:t>
            </a:r>
            <a:endParaRPr lang="en-US" sz="3200" b="0" dirty="0"/>
          </a:p>
        </p:txBody>
      </p:sp>
      <p:pic>
        <p:nvPicPr>
          <p:cNvPr id="4" name="Picture 3" descr="Screen Shot 2020-10-26 at 10.42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0" y="1258258"/>
            <a:ext cx="8031316" cy="2844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920" y="4300364"/>
            <a:ext cx="8172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0 </a:t>
            </a:r>
            <a:r>
              <a:rPr lang="en-US" sz="1600" dirty="0">
                <a:latin typeface="Gill Sans MT" panose="020B0502020104020203" pitchFamily="34" charset="0"/>
              </a:rPr>
              <a:t>cases from 852 </a:t>
            </a:r>
            <a:r>
              <a:rPr lang="en-US" sz="1600" dirty="0">
                <a:latin typeface="Gill Sans MT" panose="020B0502020104020203" pitchFamily="34" charset="0"/>
              </a:rPr>
              <a:t>contacts if exposed after 5 days from symptom onset of index case </a:t>
            </a:r>
          </a:p>
          <a:p>
            <a:pPr marL="214313" indent="-214313">
              <a:buFont typeface="Arial"/>
              <a:buChar char="•"/>
            </a:pPr>
            <a:r>
              <a:rPr lang="en-US" sz="1600" dirty="0">
                <a:latin typeface="Gill Sans MT" panose="020B0502020104020203" pitchFamily="34" charset="0"/>
              </a:rPr>
              <a:t>299 </a:t>
            </a:r>
            <a:r>
              <a:rPr lang="en-US" sz="1600" dirty="0">
                <a:latin typeface="Gill Sans MT" panose="020B0502020104020203" pitchFamily="34" charset="0"/>
              </a:rPr>
              <a:t>contacts with exclusive </a:t>
            </a:r>
            <a:r>
              <a:rPr lang="en-US" sz="1600" dirty="0" err="1">
                <a:latin typeface="Gill Sans MT" panose="020B0502020104020203" pitchFamily="34" charset="0"/>
              </a:rPr>
              <a:t>presymptomatic</a:t>
            </a:r>
            <a:r>
              <a:rPr lang="en-US" sz="1600" dirty="0">
                <a:latin typeface="Gill Sans MT" panose="020B0502020104020203" pitchFamily="34" charset="0"/>
              </a:rPr>
              <a:t> </a:t>
            </a:r>
            <a:r>
              <a:rPr lang="en-US" sz="1600" dirty="0">
                <a:latin typeface="Gill Sans MT" panose="020B0502020104020203" pitchFamily="34" charset="0"/>
              </a:rPr>
              <a:t>exposures </a:t>
            </a:r>
            <a:r>
              <a:rPr lang="en-US" sz="1600" dirty="0">
                <a:latin typeface="Gill Sans MT" panose="020B0502020104020203" pitchFamily="34" charset="0"/>
              </a:rPr>
              <a:t>also at risk (attack rate, 0.7</a:t>
            </a:r>
            <a:r>
              <a:rPr lang="en-US" sz="1600" dirty="0">
                <a:latin typeface="Gill Sans MT" panose="020B0502020104020203" pitchFamily="34" charset="0"/>
              </a:rPr>
              <a:t>%)</a:t>
            </a:r>
            <a:endParaRPr lang="en-US" sz="1600" dirty="0"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4130" y="4902145"/>
            <a:ext cx="7843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Cheng HY, et al. </a:t>
            </a:r>
            <a:r>
              <a:rPr lang="en-US" sz="750" dirty="0"/>
              <a:t>JAMA </a:t>
            </a:r>
            <a:r>
              <a:rPr lang="en-US" sz="750" dirty="0"/>
              <a:t>Intern </a:t>
            </a:r>
            <a:r>
              <a:rPr lang="en-US" sz="750" dirty="0"/>
              <a:t>Med. </a:t>
            </a:r>
            <a:r>
              <a:rPr lang="en-US" sz="750" dirty="0"/>
              <a:t>2020 May 1;180(9):1156-1163</a:t>
            </a:r>
            <a:r>
              <a:rPr lang="en-US" sz="750" dirty="0"/>
              <a:t>. </a:t>
            </a:r>
            <a:r>
              <a:rPr lang="en-US" sz="750" dirty="0" err="1"/>
              <a:t>doi</a:t>
            </a:r>
            <a:r>
              <a:rPr lang="en-US" sz="750" dirty="0"/>
              <a:t>: 10.1001/jamainternmed.2020.2020. </a:t>
            </a:r>
          </a:p>
        </p:txBody>
      </p:sp>
    </p:spTree>
    <p:extLst>
      <p:ext uri="{BB962C8B-B14F-4D97-AF65-F5344CB8AC3E}">
        <p14:creationId xmlns:p14="http://schemas.microsoft.com/office/powerpoint/2010/main" val="37233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7EC7-E36A-E347-AACB-8513D3C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62" y="399294"/>
            <a:ext cx="8560676" cy="994172"/>
          </a:xfrm>
        </p:spPr>
        <p:txBody>
          <a:bodyPr anchor="ctr">
            <a:normAutofit/>
          </a:bodyPr>
          <a:lstStyle/>
          <a:p>
            <a:r>
              <a:rPr lang="en-US" sz="3000" b="0" dirty="0">
                <a:latin typeface="Gill Sans MT" panose="020B0502020104020203" pitchFamily="34" charset="0"/>
              </a:rPr>
              <a:t>Nasopharyngeal Viral RNA Load and Viral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F37A-6ED7-464C-AD73-1B11F276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917" y="1430909"/>
            <a:ext cx="8560677" cy="347535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9 patients in an epidemiologic cluster in Germany. 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Average virus RNA load 6.76 × 10</a:t>
            </a:r>
            <a:r>
              <a:rPr lang="en-US" sz="2000" baseline="30000" dirty="0">
                <a:latin typeface="Gill Sans MT" panose="020B0502020104020203" pitchFamily="34" charset="0"/>
              </a:rPr>
              <a:t>5</a:t>
            </a:r>
            <a:r>
              <a:rPr lang="en-US" sz="2000" dirty="0">
                <a:latin typeface="Gill Sans MT" panose="020B0502020104020203" pitchFamily="34" charset="0"/>
              </a:rPr>
              <a:t> copies per whole swab until day 5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Swab samples taken after day 5 </a:t>
            </a:r>
            <a:r>
              <a:rPr lang="en-US" sz="1800" dirty="0" smtClean="0">
                <a:latin typeface="Gill Sans MT" panose="020B0502020104020203" pitchFamily="34" charset="0"/>
              </a:rPr>
              <a:t>had </a:t>
            </a:r>
            <a:r>
              <a:rPr lang="en-US" sz="1800" dirty="0">
                <a:latin typeface="Gill Sans MT" panose="020B0502020104020203" pitchFamily="34" charset="0"/>
              </a:rPr>
              <a:t>average viral </a:t>
            </a:r>
            <a:r>
              <a:rPr lang="en-US" sz="1800" dirty="0" smtClean="0">
                <a:latin typeface="Gill Sans MT" panose="020B0502020104020203" pitchFamily="34" charset="0"/>
              </a:rPr>
              <a:t>load </a:t>
            </a:r>
            <a:r>
              <a:rPr lang="en-US" sz="1800" dirty="0">
                <a:latin typeface="Gill Sans MT" panose="020B0502020104020203" pitchFamily="34" charset="0"/>
              </a:rPr>
              <a:t>3.44 × 10</a:t>
            </a:r>
            <a:r>
              <a:rPr lang="en-US" sz="1800" baseline="30000" dirty="0">
                <a:latin typeface="Gill Sans MT" panose="020B0502020104020203" pitchFamily="34" charset="0"/>
              </a:rPr>
              <a:t>5</a:t>
            </a:r>
            <a:r>
              <a:rPr lang="en-US" sz="1800" dirty="0">
                <a:latin typeface="Gill Sans MT" panose="020B0502020104020203" pitchFamily="34" charset="0"/>
              </a:rPr>
              <a:t> </a:t>
            </a:r>
            <a:r>
              <a:rPr lang="en-US" sz="1800" dirty="0" smtClean="0">
                <a:latin typeface="Gill Sans MT" panose="020B0502020104020203" pitchFamily="34" charset="0"/>
              </a:rPr>
              <a:t>copies/swab</a:t>
            </a:r>
            <a:endParaRPr lang="en-US" sz="1800" dirty="0">
              <a:latin typeface="Gill Sans MT" panose="020B0502020104020203" pitchFamily="34" charset="0"/>
            </a:endParaRPr>
          </a:p>
          <a:p>
            <a:r>
              <a:rPr lang="en-US" sz="2000" dirty="0">
                <a:latin typeface="Gill Sans MT" panose="020B0502020104020203" pitchFamily="34" charset="0"/>
              </a:rPr>
              <a:t>Virus isolated </a:t>
            </a:r>
            <a:r>
              <a:rPr lang="en-US" sz="2000" dirty="0" smtClean="0">
                <a:latin typeface="Gill Sans MT" panose="020B0502020104020203" pitchFamily="34" charset="0"/>
              </a:rPr>
              <a:t>during first </a:t>
            </a:r>
            <a:r>
              <a:rPr lang="en-US" sz="2000" dirty="0">
                <a:latin typeface="Gill Sans MT" panose="020B0502020104020203" pitchFamily="34" charset="0"/>
              </a:rPr>
              <a:t>week of symptoms in 16.66% of swabs and 83.33% of sputum samples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No </a:t>
            </a:r>
            <a:r>
              <a:rPr lang="en-US" sz="1800" dirty="0" smtClean="0">
                <a:latin typeface="Gill Sans MT" panose="020B0502020104020203" pitchFamily="34" charset="0"/>
              </a:rPr>
              <a:t>virus isolated from </a:t>
            </a:r>
            <a:r>
              <a:rPr lang="en-US" sz="1800" dirty="0">
                <a:latin typeface="Gill Sans MT" panose="020B0502020104020203" pitchFamily="34" charset="0"/>
              </a:rPr>
              <a:t>samples taken after day 8 </a:t>
            </a: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Once </a:t>
            </a:r>
            <a:r>
              <a:rPr lang="en-US" sz="1800" dirty="0" err="1">
                <a:latin typeface="Gill Sans MT" panose="020B0502020104020203" pitchFamily="34" charset="0"/>
              </a:rPr>
              <a:t>qRT</a:t>
            </a:r>
            <a:r>
              <a:rPr lang="en-US" sz="1800" dirty="0">
                <a:latin typeface="Gill Sans MT" panose="020B0502020104020203" pitchFamily="34" charset="0"/>
              </a:rPr>
              <a:t>-PCR dropped below 10^6 copies/mL virus is no longer </a:t>
            </a:r>
            <a:r>
              <a:rPr lang="en-US" sz="1800" dirty="0" smtClean="0">
                <a:latin typeface="Gill Sans MT" panose="020B0502020104020203" pitchFamily="34" charset="0"/>
              </a:rPr>
              <a:t>isolated</a:t>
            </a:r>
            <a:endParaRPr lang="en-US" sz="1800" dirty="0">
              <a:latin typeface="Gill Sans MT" panose="020B0502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0338" y="472159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750" dirty="0">
                <a:solidFill>
                  <a:srgbClr val="000000"/>
                </a:solidFill>
              </a:rPr>
              <a:t>Wolfel R, et al.  Nature  2020 Apr 1. doi: 10.1038/s41586-020-2196-x</a:t>
            </a:r>
            <a:r>
              <a:rPr lang="pt-BR" sz="1800" dirty="0">
                <a:solidFill>
                  <a:srgbClr val="000000"/>
                </a:solidFill>
              </a:rPr>
              <a:t>. 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3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BFCF-E5AF-574F-B717-498EC45D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90550"/>
            <a:ext cx="8558049" cy="857250"/>
          </a:xfrm>
        </p:spPr>
        <p:txBody>
          <a:bodyPr/>
          <a:lstStyle/>
          <a:p>
            <a:r>
              <a:rPr lang="en-US" sz="3200" b="0" dirty="0">
                <a:latin typeface="Gill Sans MT" panose="020B0502020104020203" pitchFamily="34" charset="0"/>
              </a:rPr>
              <a:t>Nasopharyngeal Viral RNA Load and Viral Culture</a:t>
            </a:r>
            <a:endParaRPr lang="en-US" sz="32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5CDBE-D991-0A43-BAD3-3B131879A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32" y="1369219"/>
            <a:ext cx="8337047" cy="346192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Gill Sans MT" panose="020B0502020104020203" pitchFamily="34" charset="0"/>
              </a:rPr>
              <a:t>477 </a:t>
            </a:r>
            <a:r>
              <a:rPr lang="en-US" sz="2000" dirty="0">
                <a:latin typeface="Gill Sans MT" panose="020B0502020104020203" pitchFamily="34" charset="0"/>
              </a:rPr>
              <a:t>patients in South Korea </a:t>
            </a:r>
            <a:r>
              <a:rPr lang="en-US" sz="2000" dirty="0">
                <a:latin typeface="Gill Sans MT" panose="020B0502020104020203" pitchFamily="34" charset="0"/>
              </a:rPr>
              <a:t>with COVID-19, </a:t>
            </a:r>
            <a:r>
              <a:rPr lang="en-US" sz="2000" dirty="0">
                <a:latin typeface="Gill Sans MT" panose="020B0502020104020203" pitchFamily="34" charset="0"/>
              </a:rPr>
              <a:t> discharged with negative RT-</a:t>
            </a:r>
            <a:r>
              <a:rPr lang="en-US" sz="2000" dirty="0">
                <a:latin typeface="Gill Sans MT" panose="020B0502020104020203" pitchFamily="34" charset="0"/>
              </a:rPr>
              <a:t>PCRs, positive </a:t>
            </a:r>
            <a:r>
              <a:rPr lang="en-US" sz="2000" dirty="0">
                <a:latin typeface="Gill Sans MT" panose="020B0502020104020203" pitchFamily="34" charset="0"/>
              </a:rPr>
              <a:t>again after </a:t>
            </a:r>
            <a:r>
              <a:rPr lang="en-US" sz="2000" dirty="0">
                <a:latin typeface="Gill Sans MT" panose="020B0502020104020203" pitchFamily="34" charset="0"/>
              </a:rPr>
              <a:t>isolation discontinued</a:t>
            </a:r>
            <a:endParaRPr lang="en-US" sz="2000" dirty="0">
              <a:latin typeface="Gill Sans MT" panose="020B0502020104020203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Gill Sans MT" panose="020B0502020104020203" pitchFamily="34" charset="0"/>
              </a:rPr>
              <a:t>Successful contact tracing and epidemiologic investigation </a:t>
            </a:r>
            <a:r>
              <a:rPr lang="en-US" sz="2000" dirty="0">
                <a:latin typeface="Gill Sans MT" panose="020B0502020104020203" pitchFamily="34" charset="0"/>
              </a:rPr>
              <a:t>completed </a:t>
            </a:r>
            <a:r>
              <a:rPr lang="en-US" sz="2000" dirty="0">
                <a:latin typeface="Gill Sans MT" panose="020B0502020104020203" pitchFamily="34" charset="0"/>
              </a:rPr>
              <a:t>on 285 of the 477 </a:t>
            </a:r>
            <a:endParaRPr lang="en-US" sz="2000" dirty="0">
              <a:latin typeface="Gill Sans MT" panose="020B05020201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Gill Sans MT" panose="020B0502020104020203" pitchFamily="34" charset="0"/>
              </a:rPr>
              <a:t>790 contacts (351 </a:t>
            </a:r>
            <a:r>
              <a:rPr lang="en-US" sz="2000" dirty="0">
                <a:latin typeface="Gill Sans MT" panose="020B0502020104020203" pitchFamily="34" charset="0"/>
              </a:rPr>
              <a:t>family </a:t>
            </a:r>
            <a:r>
              <a:rPr lang="en-US" sz="2000" dirty="0">
                <a:latin typeface="Gill Sans MT" panose="020B0502020104020203" pitchFamily="34" charset="0"/>
              </a:rPr>
              <a:t>members)</a:t>
            </a:r>
            <a:r>
              <a:rPr lang="en-US" sz="2000" dirty="0">
                <a:latin typeface="Gill Sans MT" panose="020B0502020104020203" pitchFamily="34" charset="0"/>
              </a:rPr>
              <a:t> </a:t>
            </a:r>
            <a:r>
              <a:rPr lang="en-US" sz="2000" dirty="0">
                <a:latin typeface="Gill Sans MT" panose="020B0502020104020203" pitchFamily="34" charset="0"/>
              </a:rPr>
              <a:t>identified, </a:t>
            </a:r>
            <a:r>
              <a:rPr lang="en-US" sz="2000" dirty="0">
                <a:latin typeface="Gill Sans MT" panose="020B0502020104020203" pitchFamily="34" charset="0"/>
              </a:rPr>
              <a:t>followed for 14 days from </a:t>
            </a:r>
            <a:r>
              <a:rPr lang="en-US" sz="2000" dirty="0">
                <a:latin typeface="Gill Sans MT" panose="020B0502020104020203" pitchFamily="34" charset="0"/>
              </a:rPr>
              <a:t>exposure</a:t>
            </a:r>
            <a:r>
              <a:rPr lang="en-US" sz="2000" dirty="0">
                <a:latin typeface="Gill Sans MT" panose="020B0502020104020203" pitchFamily="34" charset="0"/>
              </a:rPr>
              <a:t> 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CB3F3-01FC-E648-A502-F5F3E5BE2DCC}"/>
              </a:ext>
            </a:extLst>
          </p:cNvPr>
          <p:cNvSpPr txBox="1"/>
          <p:nvPr/>
        </p:nvSpPr>
        <p:spPr>
          <a:xfrm>
            <a:off x="1668162" y="4831140"/>
            <a:ext cx="739551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https://</a:t>
            </a:r>
            <a:r>
              <a:rPr lang="en-US" sz="750" dirty="0" err="1"/>
              <a:t>www.cdc.go.kr</a:t>
            </a:r>
            <a:r>
              <a:rPr lang="en-US" sz="750" dirty="0"/>
              <a:t>/board/</a:t>
            </a:r>
            <a:r>
              <a:rPr lang="en-US" sz="750" dirty="0" err="1"/>
              <a:t>board.es?mid</a:t>
            </a:r>
            <a:r>
              <a:rPr lang="en-US" sz="750" dirty="0"/>
              <a:t>=a30402000000&amp;bid=0030&amp;act=</a:t>
            </a:r>
            <a:r>
              <a:rPr lang="en-US" sz="750" dirty="0" err="1"/>
              <a:t>view&amp;list_no</a:t>
            </a:r>
            <a:r>
              <a:rPr lang="en-US" sz="750" dirty="0"/>
              <a:t>=367267&amp;nPage=1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3625720"/>
            <a:ext cx="3005108" cy="128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BFCF-E5AF-574F-B717-498EC45D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70" y="666750"/>
            <a:ext cx="8682681" cy="857250"/>
          </a:xfrm>
        </p:spPr>
        <p:txBody>
          <a:bodyPr/>
          <a:lstStyle/>
          <a:p>
            <a:r>
              <a:rPr lang="en-US" sz="3200" b="0" dirty="0">
                <a:latin typeface="Gill Sans MT" panose="020B0502020104020203" pitchFamily="34" charset="0"/>
              </a:rPr>
              <a:t>Nasopharyngeal Viral RNA Load and Viral Culture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5CDBE-D991-0A43-BAD3-3B131879A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32" y="1369219"/>
            <a:ext cx="8337047" cy="346192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Gill Sans MT" panose="020B0502020104020203" pitchFamily="34" charset="0"/>
              </a:rPr>
              <a:t>44.9 </a:t>
            </a:r>
            <a:r>
              <a:rPr lang="en-US" sz="2000" dirty="0">
                <a:latin typeface="Gill Sans MT" panose="020B0502020104020203" pitchFamily="34" charset="0"/>
              </a:rPr>
              <a:t>days </a:t>
            </a:r>
            <a:r>
              <a:rPr lang="en-US" sz="2000" dirty="0" smtClean="0">
                <a:latin typeface="Gill Sans MT" panose="020B0502020104020203" pitchFamily="34" charset="0"/>
              </a:rPr>
              <a:t>(IQR 8-82 </a:t>
            </a:r>
            <a:r>
              <a:rPr lang="en-US" sz="2000" dirty="0">
                <a:latin typeface="Gill Sans MT" panose="020B0502020104020203" pitchFamily="34" charset="0"/>
              </a:rPr>
              <a:t>days) from initial symptom onset </a:t>
            </a:r>
            <a:r>
              <a:rPr lang="en-US" sz="2000" dirty="0" smtClean="0">
                <a:latin typeface="Gill Sans MT" panose="020B0502020104020203" pitchFamily="34" charset="0"/>
              </a:rPr>
              <a:t>to </a:t>
            </a:r>
            <a:r>
              <a:rPr lang="en-US" sz="2000" dirty="0">
                <a:latin typeface="Gill Sans MT" panose="020B0502020104020203" pitchFamily="34" charset="0"/>
              </a:rPr>
              <a:t>re-testing </a:t>
            </a:r>
            <a:r>
              <a:rPr lang="en-US" sz="2000" dirty="0">
                <a:latin typeface="Gill Sans MT" panose="020B0502020104020203" pitchFamily="34" charset="0"/>
              </a:rPr>
              <a:t>positive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Gill Sans MT" panose="020B0502020104020203" pitchFamily="34" charset="0"/>
              </a:rPr>
              <a:t>14.3 </a:t>
            </a:r>
            <a:r>
              <a:rPr lang="en-US" sz="2000" dirty="0">
                <a:latin typeface="Gill Sans MT" panose="020B0502020104020203" pitchFamily="34" charset="0"/>
              </a:rPr>
              <a:t>days </a:t>
            </a:r>
            <a:r>
              <a:rPr lang="en-US" sz="2000" dirty="0" smtClean="0">
                <a:latin typeface="Gill Sans MT" panose="020B0502020104020203" pitchFamily="34" charset="0"/>
              </a:rPr>
              <a:t>(IQR days</a:t>
            </a:r>
            <a:r>
              <a:rPr lang="en-US" sz="2000" dirty="0">
                <a:latin typeface="Gill Sans MT" panose="020B0502020104020203" pitchFamily="34" charset="0"/>
              </a:rPr>
              <a:t>) from discharge to testing positive.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Gill Sans MT" panose="020B0502020104020203" pitchFamily="34" charset="0"/>
              </a:rPr>
              <a:t>Respiratory viral </a:t>
            </a:r>
            <a:r>
              <a:rPr lang="en-US" sz="2000" dirty="0">
                <a:latin typeface="Gill Sans MT" panose="020B0502020104020203" pitchFamily="34" charset="0"/>
              </a:rPr>
              <a:t>cultures </a:t>
            </a:r>
            <a:r>
              <a:rPr lang="en-US" sz="2000" dirty="0">
                <a:latin typeface="Gill Sans MT" panose="020B0502020104020203" pitchFamily="34" charset="0"/>
              </a:rPr>
              <a:t>attempted in 108 </a:t>
            </a:r>
            <a:r>
              <a:rPr lang="en-US" sz="2000" dirty="0">
                <a:latin typeface="Gill Sans MT" panose="020B0502020104020203" pitchFamily="34" charset="0"/>
              </a:rPr>
              <a:t>cases</a:t>
            </a:r>
            <a:r>
              <a:rPr lang="en-US" sz="2000" dirty="0">
                <a:latin typeface="Gill Sans MT" panose="020B0502020104020203" pitchFamily="34" charset="0"/>
              </a:rPr>
              <a:t>; none </a:t>
            </a:r>
            <a:r>
              <a:rPr lang="en-US" sz="2000" dirty="0">
                <a:latin typeface="Gill Sans MT" panose="020B0502020104020203" pitchFamily="34" charset="0"/>
              </a:rPr>
              <a:t>successful</a:t>
            </a:r>
            <a:r>
              <a:rPr lang="en-US" sz="2000" dirty="0">
                <a:latin typeface="Gill Sans MT" panose="020B0502020104020203" pitchFamily="34" charset="0"/>
              </a:rPr>
              <a:t> 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Gill Sans MT" panose="020B0502020104020203" pitchFamily="34" charset="0"/>
              </a:rPr>
              <a:t>3/790 </a:t>
            </a:r>
            <a:r>
              <a:rPr lang="en-US" sz="2000" dirty="0">
                <a:latin typeface="Gill Sans MT" panose="020B0502020104020203" pitchFamily="34" charset="0"/>
              </a:rPr>
              <a:t>contacts developed COVID-</a:t>
            </a:r>
            <a:r>
              <a:rPr lang="en-US" sz="2000" dirty="0">
                <a:latin typeface="Gill Sans MT" panose="020B0502020104020203" pitchFamily="34" charset="0"/>
              </a:rPr>
              <a:t>19, all traced to the </a:t>
            </a:r>
            <a:r>
              <a:rPr lang="en-US" sz="2000" dirty="0" err="1">
                <a:latin typeface="Gill Sans MT" panose="020B0502020104020203" pitchFamily="34" charset="0"/>
              </a:rPr>
              <a:t>Shincheonji</a:t>
            </a:r>
            <a:r>
              <a:rPr lang="en-US" sz="2000" dirty="0">
                <a:latin typeface="Gill Sans MT" panose="020B0502020104020203" pitchFamily="34" charset="0"/>
              </a:rPr>
              <a:t> religious group outbreak or a different family member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CB3F3-01FC-E648-A502-F5F3E5BE2DCC}"/>
              </a:ext>
            </a:extLst>
          </p:cNvPr>
          <p:cNvSpPr txBox="1"/>
          <p:nvPr/>
        </p:nvSpPr>
        <p:spPr>
          <a:xfrm>
            <a:off x="1668162" y="4831140"/>
            <a:ext cx="739551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https://</a:t>
            </a:r>
            <a:r>
              <a:rPr lang="en-US" sz="750" dirty="0" err="1"/>
              <a:t>www.cdc.go.kr</a:t>
            </a:r>
            <a:r>
              <a:rPr lang="en-US" sz="750" dirty="0"/>
              <a:t>/board/</a:t>
            </a:r>
            <a:r>
              <a:rPr lang="en-US" sz="750" dirty="0" err="1"/>
              <a:t>board.es?mid</a:t>
            </a:r>
            <a:r>
              <a:rPr lang="en-US" sz="750" dirty="0"/>
              <a:t>=a30402000000&amp;bid=0030&amp;act=</a:t>
            </a:r>
            <a:r>
              <a:rPr lang="en-US" sz="750" dirty="0" err="1"/>
              <a:t>view&amp;list_no</a:t>
            </a:r>
            <a:r>
              <a:rPr lang="en-US" sz="750" dirty="0"/>
              <a:t>=367267&amp;nPage=1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6" y="3625720"/>
            <a:ext cx="3005108" cy="128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7EC7-E36A-E347-AACB-8513D3C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62" y="327460"/>
            <a:ext cx="8560676" cy="994172"/>
          </a:xfrm>
        </p:spPr>
        <p:txBody>
          <a:bodyPr anchor="ctr">
            <a:normAutofit/>
          </a:bodyPr>
          <a:lstStyle/>
          <a:p>
            <a:r>
              <a:rPr lang="en-US" sz="2400" b="0" dirty="0">
                <a:latin typeface="Gill Sans MT" panose="020B0502020104020203" pitchFamily="34" charset="0"/>
              </a:rPr>
              <a:t>Nasopharyngeal Viral RNA </a:t>
            </a:r>
            <a:r>
              <a:rPr lang="en-US" sz="2400" b="0" dirty="0">
                <a:latin typeface="Gill Sans MT" panose="020B0502020104020203" pitchFamily="34" charset="0"/>
              </a:rPr>
              <a:t>Load, Symptoms, </a:t>
            </a:r>
            <a:r>
              <a:rPr lang="en-US" sz="2400" b="0" dirty="0">
                <a:latin typeface="Gill Sans MT" panose="020B0502020104020203" pitchFamily="34" charset="0"/>
              </a:rPr>
              <a:t>and Viral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F37A-6ED7-464C-AD73-1B11F276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904" y="1437298"/>
            <a:ext cx="4191439" cy="3475352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Retrospective cross-sectional study</a:t>
            </a:r>
          </a:p>
          <a:p>
            <a:r>
              <a:rPr lang="en-US" dirty="0">
                <a:latin typeface="Gill Sans MT" panose="020B0502020104020203" pitchFamily="34" charset="0"/>
              </a:rPr>
              <a:t>Samples from persons tested between 0-21 days post symptom onset</a:t>
            </a:r>
          </a:p>
          <a:p>
            <a:r>
              <a:rPr lang="en-US" dirty="0">
                <a:latin typeface="Gill Sans MT" panose="020B0502020104020203" pitchFamily="34" charset="0"/>
              </a:rPr>
              <a:t>Ninety RT-PCR SARS-CoV-2 positive samples incubated on Vero cells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Twenty-six samples (28.9%) demonstrated viral growth</a:t>
            </a:r>
          </a:p>
          <a:p>
            <a:pPr lvl="1"/>
            <a:r>
              <a:rPr lang="en-US" dirty="0">
                <a:latin typeface="Gill Sans MT" panose="020B0502020104020203" pitchFamily="34" charset="0"/>
              </a:rPr>
              <a:t>No growth in samples with a Ct &gt; 24 or symptoms to test time of &gt; 8 days 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29" y="1657350"/>
            <a:ext cx="4087523" cy="24048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7978" y="4808776"/>
            <a:ext cx="652734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rgbClr val="000000"/>
                </a:solidFill>
              </a:rPr>
              <a:t>Bullard J, et al. </a:t>
            </a:r>
            <a:r>
              <a:rPr lang="en-US" sz="750" dirty="0" err="1">
                <a:solidFill>
                  <a:srgbClr val="000000"/>
                </a:solidFill>
              </a:rPr>
              <a:t>Clin</a:t>
            </a:r>
            <a:r>
              <a:rPr lang="en-US" sz="750" dirty="0">
                <a:solidFill>
                  <a:srgbClr val="000000"/>
                </a:solidFill>
              </a:rPr>
              <a:t> Infect Dis. 2020 May 22;ciaa638. </a:t>
            </a:r>
            <a:r>
              <a:rPr lang="en-US" sz="750" dirty="0" err="1">
                <a:solidFill>
                  <a:srgbClr val="000000"/>
                </a:solidFill>
              </a:rPr>
              <a:t>doi</a:t>
            </a:r>
            <a:r>
              <a:rPr lang="en-US" sz="750" dirty="0">
                <a:solidFill>
                  <a:srgbClr val="000000"/>
                </a:solidFill>
              </a:rPr>
              <a:t>: 10.1093/</a:t>
            </a:r>
            <a:r>
              <a:rPr lang="en-US" sz="750" dirty="0" err="1">
                <a:solidFill>
                  <a:srgbClr val="000000"/>
                </a:solidFill>
              </a:rPr>
              <a:t>cid</a:t>
            </a:r>
            <a:r>
              <a:rPr lang="en-US" sz="750" dirty="0">
                <a:solidFill>
                  <a:srgbClr val="000000"/>
                </a:solidFill>
              </a:rPr>
              <a:t>/ciaa638.</a:t>
            </a:r>
          </a:p>
        </p:txBody>
      </p:sp>
    </p:spTree>
    <p:extLst>
      <p:ext uri="{BB962C8B-B14F-4D97-AF65-F5344CB8AC3E}">
        <p14:creationId xmlns:p14="http://schemas.microsoft.com/office/powerpoint/2010/main" val="38932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Gill Sans MT"/>
                <a:cs typeface="Gill Sans MT"/>
              </a:rPr>
              <a:t>Objectives</a:t>
            </a:r>
            <a:r>
              <a:rPr lang="en-US" b="0" dirty="0" smtClean="0"/>
              <a:t>	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76350"/>
            <a:ext cx="8458200" cy="3086100"/>
          </a:xfrm>
        </p:spPr>
        <p:txBody>
          <a:bodyPr>
            <a:normAutofit fontScale="62500" lnSpcReduction="2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>
                <a:latin typeface="Gill Sans MT"/>
                <a:cs typeface="Gill Sans MT"/>
              </a:rPr>
              <a:t>Discuss data </a:t>
            </a:r>
            <a:r>
              <a:rPr lang="en-US" dirty="0" smtClean="0">
                <a:latin typeface="Gill Sans MT"/>
                <a:cs typeface="Gill Sans MT"/>
              </a:rPr>
              <a:t>on timing of peak infectiousness</a:t>
            </a:r>
            <a:endParaRPr lang="en-US" dirty="0" smtClean="0">
              <a:latin typeface="Gill Sans MT"/>
              <a:cs typeface="Gill Sans MT"/>
            </a:endParaRPr>
          </a:p>
          <a:p>
            <a:pPr lvl="2"/>
            <a:r>
              <a:rPr lang="en-US" dirty="0" smtClean="0">
                <a:latin typeface="Gill Sans MT"/>
                <a:cs typeface="Gill Sans MT"/>
              </a:rPr>
              <a:t>Viral dynamics</a:t>
            </a:r>
          </a:p>
          <a:p>
            <a:pPr lvl="2"/>
            <a:r>
              <a:rPr lang="en-US" dirty="0" smtClean="0">
                <a:latin typeface="Gill Sans MT"/>
                <a:cs typeface="Gill Sans MT"/>
              </a:rPr>
              <a:t>Data on symptoms and correlation to culture positivity </a:t>
            </a:r>
          </a:p>
          <a:p>
            <a:pPr lvl="2"/>
            <a:r>
              <a:rPr lang="en-US" dirty="0" smtClean="0">
                <a:latin typeface="Gill Sans MT"/>
                <a:cs typeface="Gill Sans MT"/>
              </a:rPr>
              <a:t>Ct value correlation to culture positivity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>
                <a:latin typeface="Gill Sans MT"/>
                <a:cs typeface="Gill Sans MT"/>
              </a:rPr>
              <a:t>Describe data on masks, distancing, eye protection mitigation measures in </a:t>
            </a:r>
          </a:p>
          <a:p>
            <a:pPr lvl="2"/>
            <a:r>
              <a:rPr lang="en-US" dirty="0" smtClean="0">
                <a:latin typeface="Gill Sans MT"/>
                <a:cs typeface="Gill Sans MT"/>
              </a:rPr>
              <a:t>Community</a:t>
            </a:r>
          </a:p>
          <a:p>
            <a:pPr lvl="2"/>
            <a:r>
              <a:rPr lang="en-US" dirty="0" smtClean="0">
                <a:latin typeface="Gill Sans MT"/>
                <a:cs typeface="Gill Sans MT"/>
              </a:rPr>
              <a:t>Healthcare Settings</a:t>
            </a:r>
          </a:p>
          <a:p>
            <a:pPr lvl="2"/>
            <a:r>
              <a:rPr lang="en-US" dirty="0" smtClean="0">
                <a:latin typeface="Gill Sans MT"/>
                <a:cs typeface="Gill Sans MT"/>
              </a:rPr>
              <a:t>Home  </a:t>
            </a:r>
          </a:p>
          <a:p>
            <a:r>
              <a:rPr lang="en-US" dirty="0" smtClean="0">
                <a:latin typeface="Gill Sans MT"/>
                <a:cs typeface="Gill Sans MT"/>
              </a:rPr>
              <a:t>Not discussing aerosols/droplets/conditions promoting </a:t>
            </a:r>
            <a:r>
              <a:rPr lang="en-US" dirty="0" smtClean="0">
                <a:latin typeface="Gill Sans MT"/>
                <a:cs typeface="Gill Sans MT"/>
              </a:rPr>
              <a:t>transmission/attack rates</a:t>
            </a:r>
            <a:endParaRPr lang="en-US" dirty="0" smtClean="0">
              <a:latin typeface="Gill Sans MT"/>
              <a:cs typeface="Gill Sans MT"/>
            </a:endParaRPr>
          </a:p>
          <a:p>
            <a:pPr lvl="1"/>
            <a:r>
              <a:rPr lang="en-US" dirty="0" smtClean="0">
                <a:latin typeface="Gill Sans MT"/>
                <a:cs typeface="Gill Sans MT"/>
              </a:rPr>
              <a:t>Dr. </a:t>
            </a:r>
            <a:r>
              <a:rPr lang="en-US" dirty="0" err="1" smtClean="0">
                <a:latin typeface="Gill Sans MT"/>
                <a:cs typeface="Gill Sans MT"/>
              </a:rPr>
              <a:t>Klompas</a:t>
            </a:r>
            <a:r>
              <a:rPr lang="en-US" dirty="0" smtClean="0">
                <a:latin typeface="Gill Sans MT"/>
                <a:cs typeface="Gill Sans MT"/>
              </a:rPr>
              <a:t> 10/15 </a:t>
            </a:r>
            <a:endParaRPr lang="en-US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823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7EC7-E36A-E347-AACB-8513D3C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04" y="340240"/>
            <a:ext cx="8560676" cy="994172"/>
          </a:xfrm>
        </p:spPr>
        <p:txBody>
          <a:bodyPr anchor="ctr">
            <a:normAutofit/>
          </a:bodyPr>
          <a:lstStyle/>
          <a:p>
            <a:r>
              <a:rPr lang="en-US" sz="2400" b="0" dirty="0">
                <a:latin typeface="Gill Sans MT" panose="020B0502020104020203" pitchFamily="34" charset="0"/>
              </a:rPr>
              <a:t>Nasopharyngeal Viral RNA Load, Symptoms, and Viral Culture</a:t>
            </a:r>
            <a:endParaRPr lang="en-US" sz="2400" b="0" dirty="0">
              <a:latin typeface="Gill Sans MT" panose="020B050202010402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F37A-6ED7-464C-AD73-1B11F276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62" y="1497416"/>
            <a:ext cx="4077140" cy="3475352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Epidemiologic study </a:t>
            </a:r>
            <a:r>
              <a:rPr lang="en-US" dirty="0" smtClean="0">
                <a:latin typeface="Gill Sans MT" panose="020B0502020104020203" pitchFamily="34" charset="0"/>
              </a:rPr>
              <a:t>in </a:t>
            </a:r>
            <a:r>
              <a:rPr lang="en-US" dirty="0">
                <a:latin typeface="Gill Sans MT" panose="020B0502020104020203" pitchFamily="34" charset="0"/>
              </a:rPr>
              <a:t>skilled nursing facility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Gill Sans MT" panose="020B0502020104020203" pitchFamily="34" charset="0"/>
              </a:rPr>
              <a:t>After </a:t>
            </a:r>
            <a:r>
              <a:rPr lang="en-US" dirty="0">
                <a:latin typeface="Gill Sans MT" panose="020B0502020104020203" pitchFamily="34" charset="0"/>
              </a:rPr>
              <a:t>case identified 2 point prevalence surveys, 1 week apart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76 of 89 residents participated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 48 (63%) tested positive, 27 (56%) of which were asymptomatic at the time of testing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24 subsequently developed symptoms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M</a:t>
            </a:r>
            <a:r>
              <a:rPr lang="en-US" dirty="0" smtClean="0">
                <a:latin typeface="Gill Sans MT" panose="020B0502020104020203" pitchFamily="34" charset="0"/>
              </a:rPr>
              <a:t>edian </a:t>
            </a:r>
            <a:r>
              <a:rPr lang="en-US" dirty="0">
                <a:latin typeface="Gill Sans MT" panose="020B0502020104020203" pitchFamily="34" charset="0"/>
              </a:rPr>
              <a:t>RT-PCR cycle threshold value of 23.1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 panose="020B0502020104020203" pitchFamily="34" charset="0"/>
              </a:rPr>
              <a:t>Viable </a:t>
            </a:r>
            <a:r>
              <a:rPr lang="en-US" dirty="0" smtClean="0">
                <a:latin typeface="Gill Sans MT" panose="020B0502020104020203" pitchFamily="34" charset="0"/>
              </a:rPr>
              <a:t>virus </a:t>
            </a:r>
            <a:r>
              <a:rPr lang="en-US" dirty="0">
                <a:latin typeface="Gill Sans MT" panose="020B0502020104020203" pitchFamily="34" charset="0"/>
              </a:rPr>
              <a:t>recovered from 17 residents</a:t>
            </a:r>
          </a:p>
          <a:p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534" b="-1"/>
          <a:stretch/>
        </p:blipFill>
        <p:spPr>
          <a:xfrm>
            <a:off x="4539342" y="1809751"/>
            <a:ext cx="4112300" cy="2593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7500" y="4783217"/>
            <a:ext cx="947547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rgbClr val="000000"/>
                </a:solidFill>
              </a:rPr>
              <a:t>Aarons MM, et al. N </a:t>
            </a:r>
            <a:r>
              <a:rPr lang="en-US" sz="750" dirty="0" err="1">
                <a:solidFill>
                  <a:srgbClr val="000000"/>
                </a:solidFill>
              </a:rPr>
              <a:t>Engl</a:t>
            </a:r>
            <a:r>
              <a:rPr lang="en-US" sz="750" dirty="0">
                <a:solidFill>
                  <a:srgbClr val="000000"/>
                </a:solidFill>
              </a:rPr>
              <a:t> J Med. 2020 Apr 24;NEJMoa2008457. </a:t>
            </a:r>
            <a:r>
              <a:rPr lang="en-US" sz="750" dirty="0" err="1">
                <a:solidFill>
                  <a:srgbClr val="000000"/>
                </a:solidFill>
              </a:rPr>
              <a:t>doi</a:t>
            </a:r>
            <a:r>
              <a:rPr lang="en-US" sz="750" dirty="0">
                <a:solidFill>
                  <a:srgbClr val="000000"/>
                </a:solidFill>
              </a:rPr>
              <a:t>: 10.1056/NEJMoa2008457.</a:t>
            </a:r>
          </a:p>
        </p:txBody>
      </p:sp>
    </p:spTree>
    <p:extLst>
      <p:ext uri="{BB962C8B-B14F-4D97-AF65-F5344CB8AC3E}">
        <p14:creationId xmlns:p14="http://schemas.microsoft.com/office/powerpoint/2010/main" val="13772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7338"/>
            <a:ext cx="8610600" cy="857250"/>
          </a:xfrm>
        </p:spPr>
        <p:txBody>
          <a:bodyPr anchor="ctr"/>
          <a:lstStyle/>
          <a:p>
            <a:r>
              <a:rPr lang="en-US" sz="2800" b="0" dirty="0">
                <a:latin typeface="Gill Sans MT" panose="020B0502020104020203" pitchFamily="34" charset="0"/>
              </a:rPr>
              <a:t>Nasopharyngeal Viral RNA </a:t>
            </a:r>
            <a:r>
              <a:rPr lang="en-US" sz="2800" b="0" dirty="0" smtClean="0">
                <a:latin typeface="Gill Sans MT" panose="020B0502020104020203" pitchFamily="34" charset="0"/>
              </a:rPr>
              <a:t>Load, Ct Value, </a:t>
            </a:r>
            <a:r>
              <a:rPr lang="en-US" sz="2800" b="0" dirty="0" smtClean="0">
                <a:latin typeface="Gill Sans MT" panose="020B0502020104020203" pitchFamily="34" charset="0"/>
              </a:rPr>
              <a:t>Viral </a:t>
            </a:r>
            <a:r>
              <a:rPr lang="en-US" sz="2800" b="0" dirty="0">
                <a:latin typeface="Gill Sans MT" panose="020B0502020104020203" pitchFamily="34" charset="0"/>
              </a:rPr>
              <a:t>Culture</a:t>
            </a:r>
            <a:endParaRPr lang="en-US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latin typeface="Gill Sans MT" panose="020B0502020104020203" pitchFamily="34" charset="0"/>
              </a:rPr>
              <a:t>129 </a:t>
            </a:r>
            <a:r>
              <a:rPr lang="en-US" sz="2000" dirty="0">
                <a:latin typeface="Gill Sans MT" panose="020B0502020104020203" pitchFamily="34" charset="0"/>
              </a:rPr>
              <a:t>patients with severe or critical COVID-</a:t>
            </a:r>
            <a:r>
              <a:rPr lang="en-US" sz="2000" dirty="0" smtClean="0">
                <a:latin typeface="Gill Sans MT" panose="020B0502020104020203" pitchFamily="34" charset="0"/>
              </a:rPr>
              <a:t>19</a:t>
            </a:r>
          </a:p>
          <a:p>
            <a:pPr lvl="1"/>
            <a:r>
              <a:rPr lang="en-US" sz="1800" dirty="0" smtClean="0">
                <a:latin typeface="Gill Sans MT" panose="020B0502020104020203" pitchFamily="34" charset="0"/>
              </a:rPr>
              <a:t>69% ICU, 8.5% severely immune compromised</a:t>
            </a:r>
            <a:endParaRPr lang="en-US" sz="1800" dirty="0">
              <a:latin typeface="Gill Sans MT" panose="020B0502020104020203" pitchFamily="34" charset="0"/>
            </a:endParaRPr>
          </a:p>
          <a:p>
            <a:r>
              <a:rPr lang="en-US" sz="2000" dirty="0" smtClean="0">
                <a:latin typeface="Gill Sans MT" panose="020B0502020104020203" pitchFamily="34" charset="0"/>
              </a:rPr>
              <a:t>23 (17.8%) infectious virus shedding</a:t>
            </a:r>
          </a:p>
          <a:p>
            <a:pPr lvl="1"/>
            <a:r>
              <a:rPr lang="en-US" sz="1800" dirty="0" smtClean="0">
                <a:latin typeface="Gill Sans MT" panose="020B0502020104020203" pitchFamily="34" charset="0"/>
              </a:rPr>
              <a:t>Duration </a:t>
            </a:r>
            <a:r>
              <a:rPr lang="en-US" sz="1800" dirty="0">
                <a:latin typeface="Gill Sans MT" panose="020B0502020104020203" pitchFamily="34" charset="0"/>
              </a:rPr>
              <a:t>of infectious virus shedding </a:t>
            </a:r>
            <a:r>
              <a:rPr lang="en-US" sz="1800" dirty="0" smtClean="0">
                <a:latin typeface="Gill Sans MT" panose="020B0502020104020203" pitchFamily="34" charset="0"/>
              </a:rPr>
              <a:t>range 0 to 20 days </a:t>
            </a:r>
            <a:r>
              <a:rPr lang="en-US" sz="1800" dirty="0">
                <a:latin typeface="Gill Sans MT" panose="020B0502020104020203" pitchFamily="34" charset="0"/>
              </a:rPr>
              <a:t>post </a:t>
            </a:r>
            <a:r>
              <a:rPr lang="en-US" sz="1800" dirty="0" smtClean="0">
                <a:latin typeface="Gill Sans MT" panose="020B0502020104020203" pitchFamily="34" charset="0"/>
              </a:rPr>
              <a:t>symptom onset  </a:t>
            </a:r>
            <a:r>
              <a:rPr lang="en-US" sz="1800" dirty="0">
                <a:latin typeface="Gill Sans MT" panose="020B0502020104020203" pitchFamily="34" charset="0"/>
              </a:rPr>
              <a:t>(median 8 days, IQR 5 –11). </a:t>
            </a:r>
            <a:endParaRPr lang="en-US" sz="1800" dirty="0" smtClean="0">
              <a:latin typeface="Gill Sans MT" panose="020B0502020104020203" pitchFamily="34" charset="0"/>
            </a:endParaRPr>
          </a:p>
          <a:p>
            <a:r>
              <a:rPr lang="en-US" sz="2000" dirty="0" smtClean="0">
                <a:latin typeface="Gill Sans MT" panose="020B0502020104020203" pitchFamily="34" charset="0"/>
              </a:rPr>
              <a:t>The </a:t>
            </a:r>
            <a:r>
              <a:rPr lang="en-US" sz="2000" dirty="0">
                <a:latin typeface="Gill Sans MT" panose="020B0502020104020203" pitchFamily="34" charset="0"/>
              </a:rPr>
              <a:t>probability of detecting infectious virus dropped below 5% after </a:t>
            </a:r>
            <a:r>
              <a:rPr lang="en-US" sz="2000" dirty="0" smtClean="0">
                <a:latin typeface="Gill Sans MT" panose="020B0502020104020203" pitchFamily="34" charset="0"/>
              </a:rPr>
              <a:t>15 </a:t>
            </a:r>
            <a:r>
              <a:rPr lang="en-US" sz="2000" dirty="0">
                <a:latin typeface="Gill Sans MT" panose="020B0502020104020203" pitchFamily="34" charset="0"/>
              </a:rPr>
              <a:t>days post onset of symptoms (95% </a:t>
            </a:r>
            <a:r>
              <a:rPr lang="en-US" sz="2000" dirty="0" smtClean="0">
                <a:latin typeface="Gill Sans MT" panose="020B0502020104020203" pitchFamily="34" charset="0"/>
              </a:rPr>
              <a:t>CI 13.4 </a:t>
            </a:r>
            <a:r>
              <a:rPr lang="en-US" sz="2000" dirty="0">
                <a:latin typeface="Gill Sans MT" panose="020B0502020104020203" pitchFamily="34" charset="0"/>
              </a:rPr>
              <a:t>–</a:t>
            </a:r>
            <a:r>
              <a:rPr lang="en-US" sz="2000" dirty="0" smtClean="0">
                <a:latin typeface="Gill Sans MT" panose="020B0502020104020203" pitchFamily="34" charset="0"/>
              </a:rPr>
              <a:t>17.2)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011" y="4934624"/>
            <a:ext cx="53973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Van </a:t>
            </a:r>
            <a:r>
              <a:rPr lang="en-US" sz="750" dirty="0" err="1"/>
              <a:t>Kampen</a:t>
            </a:r>
            <a:r>
              <a:rPr lang="en-US" sz="750" dirty="0"/>
              <a:t> JA, et al. </a:t>
            </a:r>
            <a:r>
              <a:rPr lang="pt-BR" sz="750" dirty="0" err="1"/>
              <a:t>https</a:t>
            </a:r>
            <a:r>
              <a:rPr lang="pt-BR" sz="750" dirty="0"/>
              <a:t>://</a:t>
            </a:r>
            <a:r>
              <a:rPr lang="pt-BR" sz="750" dirty="0" err="1"/>
              <a:t>www.medrxiv.org</a:t>
            </a:r>
            <a:r>
              <a:rPr lang="pt-BR" sz="750" dirty="0"/>
              <a:t>/</a:t>
            </a:r>
            <a:r>
              <a:rPr lang="pt-BR" sz="750" dirty="0" err="1"/>
              <a:t>content</a:t>
            </a:r>
            <a:r>
              <a:rPr lang="pt-BR" sz="750" dirty="0"/>
              <a:t>/10.1101/2020.06.08.20125310v1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4793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F287-6440-524D-AC6D-A99D3447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69" y="725214"/>
            <a:ext cx="8825738" cy="857250"/>
          </a:xfrm>
        </p:spPr>
        <p:txBody>
          <a:bodyPr>
            <a:noAutofit/>
          </a:bodyPr>
          <a:lstStyle/>
          <a:p>
            <a:r>
              <a:rPr lang="en-US" sz="2800" b="0" dirty="0">
                <a:latin typeface="Gill Sans MT" panose="020B0502020104020203" pitchFamily="34" charset="0"/>
              </a:rPr>
              <a:t>Nasopharyngeal Viral RNA Load, Ct Value</a:t>
            </a:r>
            <a:r>
              <a:rPr lang="en-US" sz="2800" b="0" dirty="0" smtClean="0">
                <a:latin typeface="Gill Sans MT" panose="020B0502020104020203" pitchFamily="34" charset="0"/>
              </a:rPr>
              <a:t>, </a:t>
            </a:r>
            <a:r>
              <a:rPr lang="en-US" sz="2800" b="0" dirty="0">
                <a:latin typeface="Gill Sans MT" panose="020B0502020104020203" pitchFamily="34" charset="0"/>
              </a:rPr>
              <a:t>Viral Culture</a:t>
            </a:r>
            <a:endParaRPr lang="en-US" sz="2800" b="0" dirty="0"/>
          </a:p>
        </p:txBody>
      </p:sp>
      <p:pic>
        <p:nvPicPr>
          <p:cNvPr id="4" name="Picture 3" descr="Screen Shot 2020-10-25 at 10.42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213"/>
            <a:ext cx="9144000" cy="2707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011" y="4934624"/>
            <a:ext cx="53973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Van </a:t>
            </a:r>
            <a:r>
              <a:rPr lang="en-US" sz="750" dirty="0" err="1"/>
              <a:t>Kampen</a:t>
            </a:r>
            <a:r>
              <a:rPr lang="en-US" sz="750" dirty="0"/>
              <a:t> JA, et al. </a:t>
            </a:r>
            <a:r>
              <a:rPr lang="pt-BR" sz="750" dirty="0" err="1"/>
              <a:t>https</a:t>
            </a:r>
            <a:r>
              <a:rPr lang="pt-BR" sz="750" dirty="0"/>
              <a:t>://</a:t>
            </a:r>
            <a:r>
              <a:rPr lang="pt-BR" sz="750" dirty="0" err="1"/>
              <a:t>www.medrxiv.org</a:t>
            </a:r>
            <a:r>
              <a:rPr lang="pt-BR" sz="750" dirty="0"/>
              <a:t>/</a:t>
            </a:r>
            <a:r>
              <a:rPr lang="pt-BR" sz="750" dirty="0" err="1"/>
              <a:t>content</a:t>
            </a:r>
            <a:r>
              <a:rPr lang="pt-BR" sz="750" dirty="0"/>
              <a:t>/10.1101/2020.06.08.20125310v1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73320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A2B7D34-D66E-CF42-85BB-7E24D1461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916" y="341431"/>
            <a:ext cx="6879817" cy="4802069"/>
          </a:xfrm>
        </p:spPr>
      </p:pic>
      <p:sp>
        <p:nvSpPr>
          <p:cNvPr id="9" name="TextBox 8"/>
          <p:cNvSpPr txBox="1"/>
          <p:nvPr/>
        </p:nvSpPr>
        <p:spPr>
          <a:xfrm>
            <a:off x="3657011" y="4934624"/>
            <a:ext cx="53973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Van </a:t>
            </a:r>
            <a:r>
              <a:rPr lang="en-US" sz="750" dirty="0" err="1"/>
              <a:t>Kampen</a:t>
            </a:r>
            <a:r>
              <a:rPr lang="en-US" sz="750" dirty="0"/>
              <a:t> JA, et al. </a:t>
            </a:r>
            <a:r>
              <a:rPr lang="pt-BR" sz="750" dirty="0" err="1"/>
              <a:t>https</a:t>
            </a:r>
            <a:r>
              <a:rPr lang="pt-BR" sz="750" dirty="0"/>
              <a:t>://</a:t>
            </a:r>
            <a:r>
              <a:rPr lang="pt-BR" sz="750" dirty="0" err="1"/>
              <a:t>www.medrxiv.org</a:t>
            </a:r>
            <a:r>
              <a:rPr lang="pt-BR" sz="750" dirty="0"/>
              <a:t>/</a:t>
            </a:r>
            <a:r>
              <a:rPr lang="pt-BR" sz="750" dirty="0" err="1"/>
              <a:t>content</a:t>
            </a:r>
            <a:r>
              <a:rPr lang="pt-BR" sz="750" dirty="0"/>
              <a:t>/10.1101/2020.06.08.20125310v1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8426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0-10-25 at 10.42.00 PM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6009"/>
            <a:ext cx="6285433" cy="4822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011" y="4934624"/>
            <a:ext cx="53973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Van </a:t>
            </a:r>
            <a:r>
              <a:rPr lang="en-US" sz="750" dirty="0" err="1"/>
              <a:t>Kampen</a:t>
            </a:r>
            <a:r>
              <a:rPr lang="en-US" sz="750" dirty="0"/>
              <a:t> JA, et al. </a:t>
            </a:r>
            <a:r>
              <a:rPr lang="pt-BR" sz="750" dirty="0" err="1"/>
              <a:t>https</a:t>
            </a:r>
            <a:r>
              <a:rPr lang="pt-BR" sz="750" dirty="0"/>
              <a:t>://</a:t>
            </a:r>
            <a:r>
              <a:rPr lang="pt-BR" sz="750" dirty="0" err="1"/>
              <a:t>www.medrxiv.org</a:t>
            </a:r>
            <a:r>
              <a:rPr lang="pt-BR" sz="750" dirty="0"/>
              <a:t>/</a:t>
            </a:r>
            <a:r>
              <a:rPr lang="pt-BR" sz="750" dirty="0" err="1"/>
              <a:t>content</a:t>
            </a:r>
            <a:r>
              <a:rPr lang="pt-BR" sz="750" dirty="0"/>
              <a:t>/10.1101/2020.06.08.20125310v1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118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B3B2-30F2-D949-872F-AED6E828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862801"/>
            <a:ext cx="9417909" cy="857250"/>
          </a:xfrm>
        </p:spPr>
        <p:txBody>
          <a:bodyPr/>
          <a:lstStyle/>
          <a:p>
            <a:r>
              <a:rPr lang="en-US" sz="2800" b="0" dirty="0">
                <a:latin typeface="Gill Sans MT" panose="020B0502020104020203" pitchFamily="34" charset="0"/>
              </a:rPr>
              <a:t>Nasopharyngeal Viral RNA Load, Ct Value</a:t>
            </a:r>
            <a:r>
              <a:rPr lang="en-US" sz="2800" b="0" dirty="0" smtClean="0">
                <a:latin typeface="Gill Sans MT" panose="020B0502020104020203" pitchFamily="34" charset="0"/>
              </a:rPr>
              <a:t>, </a:t>
            </a:r>
            <a:r>
              <a:rPr lang="en-US" sz="2800" b="0" dirty="0">
                <a:latin typeface="Gill Sans MT" panose="020B0502020104020203" pitchFamily="34" charset="0"/>
              </a:rPr>
              <a:t>Viral Culture</a:t>
            </a:r>
            <a:endParaRPr lang="en-US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A9BA8-E585-CE4E-A48B-DA86EBFDE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Gill Sans MT" panose="020B0502020104020203" pitchFamily="34" charset="0"/>
              </a:rPr>
              <a:t>Upper respiratory </a:t>
            </a:r>
            <a:r>
              <a:rPr lang="en-US" sz="2000" dirty="0" smtClean="0">
                <a:latin typeface="Gill Sans MT" panose="020B0502020104020203" pitchFamily="34" charset="0"/>
              </a:rPr>
              <a:t>tract </a:t>
            </a:r>
            <a:r>
              <a:rPr lang="en-US" sz="2000" dirty="0">
                <a:latin typeface="Gill Sans MT" panose="020B0502020104020203" pitchFamily="34" charset="0"/>
              </a:rPr>
              <a:t>samples from persons with suspected COVID-19 </a:t>
            </a:r>
            <a:r>
              <a:rPr lang="en-US" sz="2000" dirty="0" smtClean="0">
                <a:latin typeface="Gill Sans MT" panose="020B0502020104020203" pitchFamily="34" charset="0"/>
              </a:rPr>
              <a:t>tested </a:t>
            </a:r>
            <a:r>
              <a:rPr lang="en-US" sz="2000" dirty="0" smtClean="0">
                <a:latin typeface="Gill Sans MT" panose="020B0502020104020203" pitchFamily="34" charset="0"/>
              </a:rPr>
              <a:t>at </a:t>
            </a:r>
            <a:r>
              <a:rPr lang="en-US" sz="2000" dirty="0">
                <a:latin typeface="Gill Sans MT" panose="020B0502020104020203" pitchFamily="34" charset="0"/>
              </a:rPr>
              <a:t>national respiratory virus reference </a:t>
            </a:r>
            <a:r>
              <a:rPr lang="en-US" sz="2000" dirty="0" smtClean="0">
                <a:latin typeface="Gill Sans MT" panose="020B0502020104020203" pitchFamily="34" charset="0"/>
              </a:rPr>
              <a:t>laboratory, Public </a:t>
            </a:r>
            <a:r>
              <a:rPr lang="en-US" sz="2000" dirty="0">
                <a:latin typeface="Gill Sans MT" panose="020B0502020104020203" pitchFamily="34" charset="0"/>
              </a:rPr>
              <a:t>Health </a:t>
            </a:r>
            <a:r>
              <a:rPr lang="en-US" sz="2000" dirty="0" smtClean="0">
                <a:latin typeface="Gill Sans MT" panose="020B0502020104020203" pitchFamily="34" charset="0"/>
              </a:rPr>
              <a:t>England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latin typeface="Gill Sans MT" panose="020B0502020104020203" pitchFamily="34" charset="0"/>
              </a:rPr>
              <a:t>In </a:t>
            </a:r>
            <a:r>
              <a:rPr lang="en-US" sz="2000" dirty="0" smtClean="0">
                <a:latin typeface="Gill Sans MT" panose="020B0502020104020203" pitchFamily="34" charset="0"/>
              </a:rPr>
              <a:t>first </a:t>
            </a:r>
            <a:r>
              <a:rPr lang="en-US" sz="2000" dirty="0">
                <a:latin typeface="Gill Sans MT" panose="020B0502020104020203" pitchFamily="34" charset="0"/>
              </a:rPr>
              <a:t>3 months of the COVID-19 pandemic in </a:t>
            </a:r>
            <a:r>
              <a:rPr lang="en-US" sz="2000" dirty="0" smtClean="0">
                <a:latin typeface="Gill Sans MT" panose="020B0502020104020203" pitchFamily="34" charset="0"/>
              </a:rPr>
              <a:t>UK </a:t>
            </a:r>
            <a:r>
              <a:rPr lang="en-US" sz="2000" dirty="0" smtClean="0">
                <a:latin typeface="Gill Sans MT" panose="020B0502020104020203" pitchFamily="34" charset="0"/>
                <a:sym typeface="Wingdings"/>
              </a:rPr>
              <a:t> </a:t>
            </a:r>
            <a:r>
              <a:rPr lang="en-US" sz="2000" dirty="0" smtClean="0">
                <a:latin typeface="Gill Sans MT" panose="020B0502020104020203" pitchFamily="34" charset="0"/>
              </a:rPr>
              <a:t>754 </a:t>
            </a:r>
            <a:r>
              <a:rPr lang="en-US" sz="2000" dirty="0">
                <a:latin typeface="Gill Sans MT" panose="020B0502020104020203" pitchFamily="34" charset="0"/>
              </a:rPr>
              <a:t>URT samples from 425 symptomatic </a:t>
            </a:r>
            <a:r>
              <a:rPr lang="en-US" sz="2000" dirty="0" smtClean="0">
                <a:latin typeface="Gill Sans MT" panose="020B0502020104020203" pitchFamily="34" charset="0"/>
              </a:rPr>
              <a:t>cases </a:t>
            </a:r>
            <a:r>
              <a:rPr lang="en-US" sz="2000" dirty="0">
                <a:latin typeface="Gill Sans MT" panose="020B0502020104020203" pitchFamily="34" charset="0"/>
              </a:rPr>
              <a:t>tested </a:t>
            </a:r>
            <a:endParaRPr lang="en-US" sz="2000" dirty="0" smtClean="0">
              <a:latin typeface="Gill Sans MT" panose="020B0502020104020203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latin typeface="Gill Sans MT" panose="020B0502020104020203" pitchFamily="34" charset="0"/>
              </a:rPr>
              <a:t>Had </a:t>
            </a:r>
            <a:r>
              <a:rPr lang="en-US" sz="1800" dirty="0">
                <a:latin typeface="Gill Sans MT" panose="020B0502020104020203" pitchFamily="34" charset="0"/>
              </a:rPr>
              <a:t>clear record of the dates of symptom onset and sample </a:t>
            </a:r>
            <a:r>
              <a:rPr lang="en-US" sz="1800" dirty="0" smtClean="0">
                <a:latin typeface="Gill Sans MT" panose="020B0502020104020203" pitchFamily="34" charset="0"/>
              </a:rPr>
              <a:t>collection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Gill Sans MT" panose="020B0502020104020203" pitchFamily="34" charset="0"/>
              </a:rPr>
              <a:t>S</a:t>
            </a:r>
            <a:r>
              <a:rPr lang="en-US" sz="1800" dirty="0" smtClean="0">
                <a:latin typeface="Gill Sans MT" panose="020B0502020104020203" pitchFamily="34" charset="0"/>
              </a:rPr>
              <a:t>amples </a:t>
            </a:r>
            <a:r>
              <a:rPr lang="en-US" sz="1800" dirty="0" smtClean="0">
                <a:latin typeface="Gill Sans MT" panose="020B0502020104020203" pitchFamily="34" charset="0"/>
              </a:rPr>
              <a:t>collected </a:t>
            </a:r>
            <a:r>
              <a:rPr lang="en-US" sz="1800" dirty="0">
                <a:latin typeface="Gill Sans MT" panose="020B0502020104020203" pitchFamily="34" charset="0"/>
              </a:rPr>
              <a:t>as part of the First Few 100 surveillance </a:t>
            </a:r>
            <a:r>
              <a:rPr lang="en-US" sz="1800" dirty="0" smtClean="0">
                <a:latin typeface="Gill Sans MT" panose="020B0502020104020203" pitchFamily="34" charset="0"/>
              </a:rPr>
              <a:t>study</a:t>
            </a:r>
            <a:endParaRPr lang="en-US" sz="1800" dirty="0">
              <a:latin typeface="Gill Sans MT" panose="020B05020201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3E8D7-4584-B243-8906-2BC912CC4FD0}"/>
              </a:ext>
            </a:extLst>
          </p:cNvPr>
          <p:cNvSpPr txBox="1"/>
          <p:nvPr/>
        </p:nvSpPr>
        <p:spPr>
          <a:xfrm>
            <a:off x="4572001" y="4944621"/>
            <a:ext cx="476970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/>
              <a:t>Singanayagam</a:t>
            </a:r>
            <a:r>
              <a:rPr lang="en-US" sz="750" dirty="0"/>
              <a:t> A. et al. Euro </a:t>
            </a:r>
            <a:r>
              <a:rPr lang="en-US" sz="750" dirty="0" err="1"/>
              <a:t>Surveill</a:t>
            </a:r>
            <a:r>
              <a:rPr lang="en-US" sz="750" cap="small" dirty="0"/>
              <a:t>. </a:t>
            </a:r>
            <a:r>
              <a:rPr lang="en-US" sz="750" dirty="0"/>
              <a:t> 2020 Aug;25(32):2001483. </a:t>
            </a:r>
            <a:r>
              <a:rPr lang="en-US" sz="750" dirty="0" err="1"/>
              <a:t>doi</a:t>
            </a:r>
            <a:r>
              <a:rPr lang="en-US" sz="750" dirty="0"/>
              <a:t>: 10.2807/1560-7917.ES.2020.25.32.2001483</a:t>
            </a:r>
            <a:r>
              <a:rPr lang="en-US" sz="750" dirty="0"/>
              <a:t>. 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4416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0C51-6B22-F74D-AA9E-99C92C9C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96" y="504939"/>
            <a:ext cx="8429625" cy="857250"/>
          </a:xfrm>
        </p:spPr>
        <p:txBody>
          <a:bodyPr anchor="ctr"/>
          <a:lstStyle/>
          <a:p>
            <a:r>
              <a:rPr lang="en-US" sz="2800" b="0" dirty="0">
                <a:latin typeface="Gill Sans MT" panose="020B0502020104020203" pitchFamily="34" charset="0"/>
              </a:rPr>
              <a:t>Nasopharyngeal Viral RNA Load, Ct Value</a:t>
            </a:r>
            <a:r>
              <a:rPr lang="en-US" sz="2800" b="0" dirty="0" smtClean="0">
                <a:latin typeface="Gill Sans MT" panose="020B0502020104020203" pitchFamily="34" charset="0"/>
              </a:rPr>
              <a:t>, Viral </a:t>
            </a:r>
            <a:r>
              <a:rPr lang="en-US" sz="2800" b="0" dirty="0">
                <a:latin typeface="Gill Sans MT" panose="020B0502020104020203" pitchFamily="34" charset="0"/>
              </a:rPr>
              <a:t>Culture</a:t>
            </a:r>
            <a:endParaRPr lang="en-US" sz="2800" b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DF7987-5332-2F4A-B13F-8AB808377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582" y="1535326"/>
            <a:ext cx="3851478" cy="35385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2A971-8FF2-8B4E-BF5C-31DD7D81DB4B}"/>
              </a:ext>
            </a:extLst>
          </p:cNvPr>
          <p:cNvSpPr txBox="1"/>
          <p:nvPr/>
        </p:nvSpPr>
        <p:spPr>
          <a:xfrm>
            <a:off x="4572001" y="4866159"/>
            <a:ext cx="476970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/>
              <a:t>Singanayagam</a:t>
            </a:r>
            <a:r>
              <a:rPr lang="en-US" sz="750" dirty="0"/>
              <a:t> A. et al. Euro </a:t>
            </a:r>
            <a:r>
              <a:rPr lang="en-US" sz="750" dirty="0" err="1"/>
              <a:t>Surveill</a:t>
            </a:r>
            <a:r>
              <a:rPr lang="en-US" sz="750" cap="small" dirty="0"/>
              <a:t>. </a:t>
            </a:r>
            <a:r>
              <a:rPr lang="en-US" sz="750" dirty="0"/>
              <a:t> 2020 Aug;25(32):2001483. </a:t>
            </a:r>
            <a:r>
              <a:rPr lang="en-US" sz="750" dirty="0" err="1"/>
              <a:t>doi</a:t>
            </a:r>
            <a:r>
              <a:rPr lang="en-US" sz="750" dirty="0"/>
              <a:t>: 10.2807/1560-7917.ES.2020.25.32.2001483.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3107A71-1341-6046-9DD1-C97706DAA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965" y="1261414"/>
            <a:ext cx="4198205" cy="37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E1E6E-262F-F640-AC3E-643006CC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38150"/>
            <a:ext cx="8429625" cy="857250"/>
          </a:xfrm>
        </p:spPr>
        <p:txBody>
          <a:bodyPr anchor="ctr"/>
          <a:lstStyle/>
          <a:p>
            <a:r>
              <a:rPr lang="en-US" sz="2800" b="0" dirty="0">
                <a:latin typeface="Gill Sans MT" panose="020B0502020104020203" pitchFamily="34" charset="0"/>
              </a:rPr>
              <a:t>Nasopharyngeal Viral RNA Load, Ct Value, Viral Culture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0D3A50-9115-BB43-B57B-C4A4116C8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960" y="1161904"/>
            <a:ext cx="4092503" cy="38865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A3E8D7-4584-B243-8906-2BC912CC4FD0}"/>
              </a:ext>
            </a:extLst>
          </p:cNvPr>
          <p:cNvSpPr txBox="1"/>
          <p:nvPr/>
        </p:nvSpPr>
        <p:spPr>
          <a:xfrm>
            <a:off x="4572001" y="4944621"/>
            <a:ext cx="476970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/>
              <a:t>Singanayagam</a:t>
            </a:r>
            <a:r>
              <a:rPr lang="en-US" sz="750" dirty="0"/>
              <a:t> A. et al. Euro </a:t>
            </a:r>
            <a:r>
              <a:rPr lang="en-US" sz="750" dirty="0" err="1"/>
              <a:t>Surveill</a:t>
            </a:r>
            <a:r>
              <a:rPr lang="en-US" sz="750" cap="small" dirty="0"/>
              <a:t>. </a:t>
            </a:r>
            <a:r>
              <a:rPr lang="en-US" sz="750" dirty="0"/>
              <a:t> 2020 Aug;25(32):2001483. </a:t>
            </a:r>
            <a:r>
              <a:rPr lang="en-US" sz="750" dirty="0" err="1"/>
              <a:t>doi</a:t>
            </a:r>
            <a:r>
              <a:rPr lang="en-US" sz="750" dirty="0"/>
              <a:t>: 10.2807/1560-7917.ES.2020.25.32.2001483</a:t>
            </a:r>
            <a:r>
              <a:rPr lang="en-US" sz="750" dirty="0"/>
              <a:t>. 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31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CA4C-15E1-F74D-93C1-3782967D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4350"/>
            <a:ext cx="7772400" cy="857250"/>
          </a:xfrm>
        </p:spPr>
        <p:txBody>
          <a:bodyPr anchor="ctr"/>
          <a:lstStyle/>
          <a:p>
            <a:r>
              <a:rPr lang="en-US" sz="3200" b="0" dirty="0" smtClean="0">
                <a:latin typeface="Gill Sans MT"/>
                <a:cs typeface="Gill Sans MT"/>
              </a:rPr>
              <a:t>Key </a:t>
            </a:r>
            <a:r>
              <a:rPr lang="en-US" sz="3200" b="0" dirty="0" smtClean="0">
                <a:latin typeface="Gill Sans MT"/>
                <a:cs typeface="Gill Sans MT"/>
              </a:rPr>
              <a:t>Points</a:t>
            </a:r>
            <a:endParaRPr lang="en-US" sz="3200" b="0" dirty="0">
              <a:latin typeface="Gill Sans MT"/>
              <a:cs typeface="Gill Sans M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5EEEC-F163-6F46-BA40-8F703E85C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 smtClean="0">
                <a:latin typeface="Gill Sans MT"/>
                <a:cs typeface="Gill Sans MT"/>
              </a:rPr>
              <a:t>Upper respiratory viral load peaks early, decreases </a:t>
            </a:r>
            <a:r>
              <a:rPr lang="en-US" sz="2000" dirty="0">
                <a:latin typeface="Gill Sans MT"/>
                <a:cs typeface="Gill Sans MT"/>
              </a:rPr>
              <a:t>precipitously after symptom </a:t>
            </a:r>
            <a:r>
              <a:rPr lang="en-US" sz="2000" dirty="0" smtClean="0">
                <a:latin typeface="Gill Sans MT"/>
                <a:cs typeface="Gill Sans MT"/>
              </a:rPr>
              <a:t>onset (in symptomatic and asymptomatic)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>
                <a:latin typeface="Gill Sans MT"/>
                <a:cs typeface="Gill Sans MT"/>
              </a:rPr>
              <a:t>M</a:t>
            </a:r>
            <a:r>
              <a:rPr lang="en-US" sz="2000" dirty="0" smtClean="0">
                <a:latin typeface="Gill Sans MT"/>
                <a:cs typeface="Gill Sans MT"/>
              </a:rPr>
              <a:t>ild </a:t>
            </a:r>
            <a:r>
              <a:rPr lang="en-US" sz="2000" dirty="0">
                <a:latin typeface="Gill Sans MT"/>
                <a:cs typeface="Gill Sans MT"/>
              </a:rPr>
              <a:t>to moderate </a:t>
            </a:r>
            <a:r>
              <a:rPr lang="en-US" sz="2000" dirty="0" smtClean="0">
                <a:latin typeface="Gill Sans MT"/>
                <a:cs typeface="Gill Sans MT"/>
              </a:rPr>
              <a:t>disease </a:t>
            </a:r>
            <a:r>
              <a:rPr lang="en-US" sz="2000" dirty="0" smtClean="0">
                <a:latin typeface="Gill Sans MT"/>
                <a:cs typeface="Gill Sans MT"/>
                <a:sym typeface="Wingdings"/>
              </a:rPr>
              <a:t></a:t>
            </a:r>
            <a:r>
              <a:rPr lang="en-US" sz="2000" dirty="0" smtClean="0">
                <a:latin typeface="Gill Sans MT"/>
                <a:cs typeface="Gill Sans MT"/>
              </a:rPr>
              <a:t> SARS-CoV-2 not cultured </a:t>
            </a:r>
            <a:r>
              <a:rPr lang="en-US" sz="2000" dirty="0">
                <a:latin typeface="Gill Sans MT"/>
                <a:cs typeface="Gill Sans MT"/>
              </a:rPr>
              <a:t>10-12 days post symptom onset, </a:t>
            </a:r>
            <a:r>
              <a:rPr lang="en-US" sz="2000" dirty="0" smtClean="0">
                <a:latin typeface="Gill Sans MT"/>
                <a:cs typeface="Gill Sans MT"/>
              </a:rPr>
              <a:t>even with positive RT-PCR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Severe/Critical or severely immune compromised: up to 20 days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 smtClean="0">
                <a:latin typeface="Gill Sans MT"/>
                <a:cs typeface="Gill Sans MT"/>
              </a:rPr>
              <a:t>Ct value appears to correlate to likelihood of culture positivity</a:t>
            </a:r>
          </a:p>
          <a:p>
            <a:pPr marL="0" indent="0">
              <a:buNone/>
            </a:pPr>
            <a:endParaRPr lang="en-US" sz="2000" dirty="0" smtClean="0">
              <a:latin typeface="Gill Sans MT"/>
              <a:cs typeface="Gill Sans MT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Gill Sans MT"/>
                <a:cs typeface="Gill Sans MT"/>
              </a:rPr>
              <a:t>Caveat: viral culture insensitive, but best surrogate marker we have of infectivity</a:t>
            </a:r>
          </a:p>
        </p:txBody>
      </p:sp>
    </p:spTree>
    <p:extLst>
      <p:ext uri="{BB962C8B-B14F-4D97-AF65-F5344CB8AC3E}">
        <p14:creationId xmlns:p14="http://schemas.microsoft.com/office/powerpoint/2010/main" val="11524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37915"/>
            <a:ext cx="7886700" cy="99417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b="0" dirty="0" smtClean="0">
                <a:latin typeface="Gill Sans MT"/>
                <a:cs typeface="Gill Sans MT"/>
              </a:rPr>
              <a:t/>
            </a:r>
            <a:br>
              <a:rPr lang="en-US" b="0" dirty="0" smtClean="0">
                <a:latin typeface="Gill Sans MT"/>
                <a:cs typeface="Gill Sans MT"/>
              </a:rPr>
            </a:br>
            <a:r>
              <a:rPr lang="en-US" b="0" dirty="0" smtClean="0">
                <a:latin typeface="Gill Sans MT"/>
                <a:cs typeface="Gill Sans MT"/>
              </a:rPr>
              <a:t>Mitigation </a:t>
            </a:r>
            <a:r>
              <a:rPr lang="en-US" b="0" dirty="0">
                <a:latin typeface="Gill Sans MT"/>
                <a:cs typeface="Gill Sans MT"/>
              </a:rPr>
              <a:t>of transmission</a:t>
            </a:r>
            <a:br>
              <a:rPr lang="en-US" b="0" dirty="0">
                <a:latin typeface="Gill Sans MT"/>
                <a:cs typeface="Gill Sans MT"/>
              </a:rPr>
            </a:br>
            <a:endParaRPr lang="en-US" b="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753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85063"/>
            <a:ext cx="7886700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Gill Sans MT"/>
                <a:cs typeface="Gill Sans MT"/>
              </a:rPr>
              <a:t>Part 1:  </a:t>
            </a:r>
            <a:r>
              <a:rPr lang="en-US" sz="2800" dirty="0" smtClean="0">
                <a:latin typeface="Gill Sans MT"/>
                <a:cs typeface="Gill Sans MT"/>
              </a:rPr>
              <a:t>Timing of Peak Infectiousness </a:t>
            </a:r>
            <a:r>
              <a:rPr lang="en-US" sz="2800" dirty="0">
                <a:latin typeface="Gill Sans MT"/>
                <a:cs typeface="Gill Sans MT"/>
              </a:rPr>
              <a:t>and Isolation</a:t>
            </a:r>
          </a:p>
          <a:p>
            <a:pPr marL="0" indent="0" algn="ctr">
              <a:buNone/>
            </a:pPr>
            <a:r>
              <a:rPr lang="en-US" sz="2800" dirty="0">
                <a:latin typeface="Gill Sans MT"/>
                <a:cs typeface="Gill Sans MT"/>
              </a:rPr>
              <a:t>Part 2: Mitigation of transmission</a:t>
            </a:r>
            <a:endParaRPr lang="en-US" sz="28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6489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8650"/>
            <a:ext cx="7772400" cy="857250"/>
          </a:xfrm>
        </p:spPr>
        <p:txBody>
          <a:bodyPr/>
          <a:lstStyle/>
          <a:p>
            <a:r>
              <a:rPr lang="en-US" b="0" dirty="0" smtClean="0">
                <a:latin typeface="Gill Sans MT"/>
                <a:cs typeface="Gill Sans MT"/>
              </a:rPr>
              <a:t>Questions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52550"/>
            <a:ext cx="5029200" cy="3086100"/>
          </a:xfrm>
        </p:spPr>
        <p:txBody>
          <a:bodyPr/>
          <a:lstStyle/>
          <a:p>
            <a:r>
              <a:rPr lang="en-US" sz="2000" dirty="0" smtClean="0">
                <a:latin typeface="Gill Sans MT"/>
                <a:cs typeface="Gill Sans MT"/>
              </a:rPr>
              <a:t>What data exist to support specific mitigation methods such as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Masks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Physical distancing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Eye protection</a:t>
            </a:r>
          </a:p>
          <a:p>
            <a:r>
              <a:rPr lang="en-US" sz="2000" dirty="0" smtClean="0">
                <a:latin typeface="Gill Sans MT"/>
                <a:cs typeface="Gill Sans MT"/>
              </a:rPr>
              <a:t>What data exist to support various mitigation methods in 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The community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Healthcare settings</a:t>
            </a:r>
          </a:p>
          <a:p>
            <a:pPr lvl="1"/>
            <a:r>
              <a:rPr lang="en-US" sz="1800" dirty="0" smtClean="0">
                <a:latin typeface="Gill Sans MT"/>
                <a:cs typeface="Gill Sans MT"/>
              </a:rPr>
              <a:t>The home </a:t>
            </a:r>
            <a:endParaRPr lang="en-US" sz="1800" dirty="0">
              <a:latin typeface="Gill Sans MT"/>
              <a:cs typeface="Gill Sans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931193"/>
            <a:ext cx="3429000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7EC7-E36A-E347-AACB-8513D3C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75" y="133350"/>
            <a:ext cx="8560676" cy="994172"/>
          </a:xfrm>
        </p:spPr>
        <p:txBody>
          <a:bodyPr anchor="ctr">
            <a:normAutofit/>
          </a:bodyPr>
          <a:lstStyle/>
          <a:p>
            <a:r>
              <a:rPr lang="en-US" sz="3000" b="0" dirty="0">
                <a:latin typeface="Gill Sans MT" panose="020B0502020104020203" pitchFamily="34" charset="0"/>
              </a:rPr>
              <a:t>Asymptomatic Transmission</a:t>
            </a:r>
            <a:endParaRPr lang="en-US" sz="3000" b="0" dirty="0">
              <a:latin typeface="Gill Sans MT" panose="020B0502020104020203" pitchFamily="34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FF37A-6ED7-464C-AD73-1B11F276E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61" y="994172"/>
            <a:ext cx="8560676" cy="3475352"/>
          </a:xfrm>
        </p:spPr>
        <p:txBody>
          <a:bodyPr/>
          <a:lstStyle/>
          <a:p>
            <a:r>
              <a:rPr lang="en-US" sz="2000" dirty="0">
                <a:latin typeface="Gill Sans MT" panose="020B0502020104020203" pitchFamily="34" charset="0"/>
              </a:rPr>
              <a:t>Outbreak in </a:t>
            </a:r>
            <a:r>
              <a:rPr lang="en-US" sz="2000" dirty="0" smtClean="0">
                <a:latin typeface="Gill Sans MT" panose="020B0502020104020203" pitchFamily="34" charset="0"/>
              </a:rPr>
              <a:t>LTCF in </a:t>
            </a:r>
            <a:r>
              <a:rPr lang="en-US" sz="2000" dirty="0">
                <a:latin typeface="Gill Sans MT" panose="020B0502020104020203" pitchFamily="34" charset="0"/>
              </a:rPr>
              <a:t>Washington </a:t>
            </a:r>
          </a:p>
          <a:p>
            <a:r>
              <a:rPr lang="en-US" sz="2000" dirty="0">
                <a:latin typeface="Gill Sans MT" panose="020B0502020104020203" pitchFamily="34" charset="0"/>
              </a:rPr>
              <a:t>CDC </a:t>
            </a:r>
            <a:r>
              <a:rPr lang="en-US" sz="2000" dirty="0" smtClean="0">
                <a:latin typeface="Gill Sans MT" panose="020B0502020104020203" pitchFamily="34" charset="0"/>
              </a:rPr>
              <a:t>symptom </a:t>
            </a:r>
            <a:r>
              <a:rPr lang="en-US" sz="2000" dirty="0">
                <a:latin typeface="Gill Sans MT" panose="020B0502020104020203" pitchFamily="34" charset="0"/>
              </a:rPr>
              <a:t>assessments and SARS-CoV-2 testing for </a:t>
            </a:r>
            <a:r>
              <a:rPr lang="en-US" sz="2000" dirty="0" smtClean="0">
                <a:latin typeface="Gill Sans MT" panose="020B0502020104020203" pitchFamily="34" charset="0"/>
              </a:rPr>
              <a:t>76/82 </a:t>
            </a:r>
            <a:r>
              <a:rPr lang="en-US" sz="2000" dirty="0">
                <a:latin typeface="Gill Sans MT" panose="020B0502020104020203" pitchFamily="34" charset="0"/>
              </a:rPr>
              <a:t>(93%) </a:t>
            </a:r>
            <a:r>
              <a:rPr lang="en-US" sz="2000" dirty="0" smtClean="0">
                <a:latin typeface="Gill Sans MT" panose="020B0502020104020203" pitchFamily="34" charset="0"/>
              </a:rPr>
              <a:t>residents </a:t>
            </a:r>
            <a:endParaRPr lang="en-US" sz="2000" dirty="0">
              <a:latin typeface="Gill Sans MT" panose="020B0502020104020203" pitchFamily="34" charset="0"/>
            </a:endParaRP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Among 23 (30%) residents with positive test results, 10 (43%) had symptoms on the date of testing, 13 (57%) were asymptomatic.</a:t>
            </a:r>
          </a:p>
          <a:p>
            <a:pPr lvl="2"/>
            <a:r>
              <a:rPr lang="en-US" sz="1600" dirty="0" smtClean="0">
                <a:latin typeface="Gill Sans MT" panose="020B0502020104020203" pitchFamily="34" charset="0"/>
              </a:rPr>
              <a:t>7 </a:t>
            </a:r>
            <a:r>
              <a:rPr lang="en-US" sz="1600" dirty="0">
                <a:latin typeface="Gill Sans MT" panose="020B0502020104020203" pitchFamily="34" charset="0"/>
              </a:rPr>
              <a:t>days after testing, </a:t>
            </a:r>
            <a:r>
              <a:rPr lang="en-US" sz="1600" dirty="0" smtClean="0">
                <a:latin typeface="Gill Sans MT" panose="020B0502020104020203" pitchFamily="34" charset="0"/>
              </a:rPr>
              <a:t>10/13 </a:t>
            </a:r>
            <a:r>
              <a:rPr lang="en-US" sz="1600" dirty="0">
                <a:latin typeface="Gill Sans MT" panose="020B0502020104020203" pitchFamily="34" charset="0"/>
              </a:rPr>
              <a:t>previously asymptomatic residents developed </a:t>
            </a:r>
            <a:r>
              <a:rPr lang="en-US" sz="1600" dirty="0" smtClean="0">
                <a:latin typeface="Gill Sans MT" panose="020B0502020104020203" pitchFamily="34" charset="0"/>
              </a:rPr>
              <a:t>symptoms </a:t>
            </a:r>
            <a:r>
              <a:rPr lang="en-US" sz="1600" dirty="0" smtClean="0">
                <a:latin typeface="Gill Sans MT" panose="020B0502020104020203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latin typeface="Gill Sans MT" panose="020B0502020104020203" pitchFamily="34" charset="0"/>
              </a:rPr>
              <a:t>presymptomatic</a:t>
            </a:r>
            <a:r>
              <a:rPr lang="en-US" sz="1600" dirty="0" smtClean="0">
                <a:latin typeface="Gill Sans MT" panose="020B0502020104020203" pitchFamily="34" charset="0"/>
              </a:rPr>
              <a:t> </a:t>
            </a:r>
            <a:endParaRPr lang="en-US" sz="1600" dirty="0">
              <a:latin typeface="Gill Sans MT" panose="020B0502020104020203" pitchFamily="34" charset="0"/>
            </a:endParaRPr>
          </a:p>
          <a:p>
            <a:pPr lvl="1"/>
            <a:r>
              <a:rPr lang="en-US" sz="1800" dirty="0">
                <a:latin typeface="Gill Sans MT" panose="020B0502020104020203" pitchFamily="34" charset="0"/>
              </a:rPr>
              <a:t>No significant differences between the mean Ct values in </a:t>
            </a:r>
            <a:r>
              <a:rPr lang="en-US" sz="1800" dirty="0" smtClean="0">
                <a:latin typeface="Gill Sans MT" panose="020B0502020104020203" pitchFamily="34" charset="0"/>
              </a:rPr>
              <a:t>four </a:t>
            </a:r>
            <a:r>
              <a:rPr lang="en-US" sz="1800" dirty="0">
                <a:latin typeface="Gill Sans MT" panose="020B0502020104020203" pitchFamily="34" charset="0"/>
              </a:rPr>
              <a:t>symptom status groups (p = 0.3).</a:t>
            </a:r>
          </a:p>
          <a:p>
            <a:pPr lvl="2"/>
            <a:r>
              <a:rPr lang="en-US" sz="1600" dirty="0">
                <a:latin typeface="Gill Sans MT" panose="020B0502020104020203" pitchFamily="34" charset="0"/>
              </a:rPr>
              <a:t>RT-PCR Ct) values: 18.6 to 29.2 (symptomatic, typical) 15.3 to 37.9 (</a:t>
            </a:r>
            <a:r>
              <a:rPr lang="en-US" sz="1600" dirty="0" err="1">
                <a:latin typeface="Gill Sans MT" panose="020B0502020104020203" pitchFamily="34" charset="0"/>
              </a:rPr>
              <a:t>presymptomatic</a:t>
            </a:r>
            <a:r>
              <a:rPr lang="en-US" sz="1600" dirty="0">
                <a:latin typeface="Gill Sans MT" panose="020B0502020104020203" pitchFamily="34" charset="0"/>
              </a:rPr>
              <a:t>), and 21.9 to 31.0 (asymptomatic)</a:t>
            </a:r>
          </a:p>
          <a:p>
            <a:pPr lvl="2"/>
            <a:endParaRPr lang="en-US" sz="1600" dirty="0">
              <a:latin typeface="Gill Sans MT" panose="020B0502020104020203" pitchFamily="34" charset="0"/>
            </a:endParaRPr>
          </a:p>
          <a:p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1307" y="4733925"/>
            <a:ext cx="8997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solidFill>
                  <a:srgbClr val="000000"/>
                </a:solidFill>
              </a:rPr>
              <a:t>Kimball A, et al. MMWR </a:t>
            </a:r>
            <a:r>
              <a:rPr lang="en-US" sz="750" dirty="0" err="1">
                <a:solidFill>
                  <a:srgbClr val="000000"/>
                </a:solidFill>
              </a:rPr>
              <a:t>Morb</a:t>
            </a:r>
            <a:r>
              <a:rPr lang="en-US" sz="750" dirty="0">
                <a:solidFill>
                  <a:srgbClr val="000000"/>
                </a:solidFill>
              </a:rPr>
              <a:t> Mortal </a:t>
            </a:r>
            <a:r>
              <a:rPr lang="en-US" sz="750" dirty="0" err="1">
                <a:solidFill>
                  <a:srgbClr val="000000"/>
                </a:solidFill>
              </a:rPr>
              <a:t>Wkly</a:t>
            </a:r>
            <a:r>
              <a:rPr lang="en-US" sz="750" dirty="0">
                <a:solidFill>
                  <a:srgbClr val="000000"/>
                </a:solidFill>
              </a:rPr>
              <a:t> Rep  2020 Apr 3;69(13):377-381. </a:t>
            </a:r>
            <a:r>
              <a:rPr lang="en-US" sz="750" dirty="0" err="1">
                <a:solidFill>
                  <a:srgbClr val="000000"/>
                </a:solidFill>
              </a:rPr>
              <a:t>doi</a:t>
            </a:r>
            <a:r>
              <a:rPr lang="en-US" sz="750" dirty="0">
                <a:solidFill>
                  <a:srgbClr val="000000"/>
                </a:solidFill>
              </a:rPr>
              <a:t>: 10.15585/mmwr.mm6913e1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6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1309"/>
            <a:ext cx="7772400" cy="857250"/>
          </a:xfrm>
        </p:spPr>
        <p:txBody>
          <a:bodyPr anchor="ctr">
            <a:normAutofit/>
          </a:bodyPr>
          <a:lstStyle/>
          <a:p>
            <a:pPr algn="l"/>
            <a:r>
              <a:rPr lang="en-US" sz="2800" b="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Asymptomatic Transmission</a:t>
            </a:r>
            <a:endParaRPr lang="en-US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04468"/>
            <a:ext cx="7772400" cy="3086100"/>
          </a:xfrm>
        </p:spPr>
        <p:txBody>
          <a:bodyPr>
            <a:normAutofit fontScale="92500" lnSpcReduction="10000"/>
          </a:bodyPr>
          <a:lstStyle/>
          <a:p>
            <a:r>
              <a:rPr lang="en-US" sz="22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Diamond Princess Cruise Ship</a:t>
            </a:r>
          </a:p>
          <a:p>
            <a:r>
              <a:rPr lang="en-US" sz="22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3,700 </a:t>
            </a:r>
            <a:r>
              <a:rPr lang="en-US" sz="22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passengers and crew</a:t>
            </a:r>
          </a:p>
          <a:p>
            <a:pPr lvl="1"/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On 1/25 </a:t>
            </a:r>
            <a:r>
              <a:rPr lang="en-US" sz="1950" dirty="0" smtClean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symptomatic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passenger </a:t>
            </a:r>
            <a:r>
              <a:rPr lang="en-US" sz="1950" dirty="0" smtClean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departed, diagnosed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with COVID-19</a:t>
            </a:r>
          </a:p>
          <a:p>
            <a:pPr lvl="1"/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2/3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  <a:sym typeface="Wingdings"/>
              </a:rPr>
              <a:t> ship quarantined</a:t>
            </a:r>
            <a:endParaRPr lang="en-US" sz="1950" dirty="0">
              <a:solidFill>
                <a:schemeClr val="accent2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r>
              <a:rPr lang="en-US" sz="22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Initially symptomatic and close contacts tested </a:t>
            </a:r>
          </a:p>
          <a:p>
            <a:pPr lvl="1"/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Testing later expanded</a:t>
            </a:r>
          </a:p>
          <a:p>
            <a:r>
              <a:rPr lang="en-US" sz="22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712 (19.2%) positive for SARS-CoV-2</a:t>
            </a:r>
          </a:p>
          <a:p>
            <a:pPr lvl="1"/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331 (46.5%) asymptomatic </a:t>
            </a:r>
            <a:r>
              <a:rPr lang="en-US" sz="1950" dirty="0" smtClean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at time </a:t>
            </a:r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of testing</a:t>
            </a:r>
          </a:p>
          <a:p>
            <a:pPr lvl="1"/>
            <a:r>
              <a:rPr lang="en-US" sz="195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Modeling estimates true asymptomatic cases 18%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1133" y="4790568"/>
            <a:ext cx="5009015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000000"/>
                </a:solidFill>
                <a:latin typeface="Calibri"/>
                <a:ea typeface="+mn-ea"/>
              </a:rPr>
              <a:t>Moriarty LF, et al. MMWR </a:t>
            </a:r>
            <a:r>
              <a:rPr lang="en-US" sz="750" dirty="0" err="1">
                <a:solidFill>
                  <a:srgbClr val="000000"/>
                </a:solidFill>
                <a:latin typeface="Calibri"/>
                <a:ea typeface="+mn-ea"/>
              </a:rPr>
              <a:t>Morb</a:t>
            </a:r>
            <a:r>
              <a:rPr lang="en-US" sz="750" dirty="0">
                <a:solidFill>
                  <a:srgbClr val="000000"/>
                </a:solidFill>
                <a:latin typeface="Calibri"/>
                <a:ea typeface="+mn-ea"/>
              </a:rPr>
              <a:t> Mortal </a:t>
            </a:r>
            <a:r>
              <a:rPr lang="en-US" sz="750" dirty="0" err="1">
                <a:solidFill>
                  <a:srgbClr val="000000"/>
                </a:solidFill>
                <a:latin typeface="Calibri"/>
                <a:ea typeface="+mn-ea"/>
              </a:rPr>
              <a:t>Wkly</a:t>
            </a:r>
            <a:r>
              <a:rPr lang="en-US" sz="750" dirty="0">
                <a:solidFill>
                  <a:srgbClr val="000000"/>
                </a:solidFill>
                <a:latin typeface="Calibri"/>
                <a:ea typeface="+mn-ea"/>
              </a:rPr>
              <a:t> Rep </a:t>
            </a:r>
            <a:r>
              <a:rPr lang="en-US" sz="750" dirty="0" smtClean="0">
                <a:solidFill>
                  <a:srgbClr val="000000"/>
                </a:solidFill>
                <a:latin typeface="Calibri"/>
                <a:ea typeface="+mn-ea"/>
              </a:rPr>
              <a:t>2020;69:347-352</a:t>
            </a:r>
          </a:p>
          <a:p>
            <a:pPr algn="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hlinkClick r:id="rId2"/>
              </a:rPr>
              <a:t>https://www.nytimes.com/2020/02/06/world/asia/coronavirus-cruise-ship.html</a:t>
            </a:r>
            <a:r>
              <a:rPr lang="en-US" sz="750" dirty="0" smtClean="0">
                <a:solidFill>
                  <a:srgbClr val="000000"/>
                </a:solidFill>
                <a:latin typeface="Calibri"/>
                <a:ea typeface="+mn-ea"/>
              </a:rPr>
              <a:t> </a:t>
            </a:r>
            <a:endParaRPr lang="en-US" sz="750" dirty="0">
              <a:solidFill>
                <a:srgbClr val="000000"/>
              </a:solidFill>
              <a:latin typeface="Calibri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3350"/>
            <a:ext cx="3276600" cy="21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28650"/>
            <a:ext cx="7772400" cy="857250"/>
          </a:xfrm>
        </p:spPr>
        <p:txBody>
          <a:bodyPr>
            <a:normAutofit/>
          </a:bodyPr>
          <a:lstStyle/>
          <a:p>
            <a:pPr algn="l"/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</a:rPr>
              <a:t>Asymptomatic Transmission</a:t>
            </a:r>
            <a:endParaRPr lang="en-US" sz="28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Review of all cases in Singapore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Seven clusters where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presymptomatic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transmission likely occurred </a:t>
            </a:r>
          </a:p>
          <a:p>
            <a:pPr lvl="1"/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10 asymptomatic cases within clusters account for 6.4% cases</a:t>
            </a:r>
          </a:p>
          <a:p>
            <a:r>
              <a:rPr lang="en-US" sz="21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Four clusters for which the date of exposure could be determined</a:t>
            </a:r>
          </a:p>
          <a:p>
            <a:pPr lvl="1"/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Presymptomatic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Gill Sans MT" panose="020B0502020104020203" pitchFamily="34" charset="0"/>
              </a:rPr>
              <a:t> transmission occurred 1–3 days before symptom onset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1425" y="4869882"/>
            <a:ext cx="444461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srgbClr val="000000"/>
                </a:solidFill>
                <a:latin typeface="Calibri"/>
                <a:ea typeface="+mn-ea"/>
              </a:rPr>
              <a:t>Wei We, et al. MMWR </a:t>
            </a:r>
            <a:r>
              <a:rPr lang="en-US" sz="750" dirty="0" err="1">
                <a:solidFill>
                  <a:srgbClr val="000000"/>
                </a:solidFill>
                <a:latin typeface="Calibri"/>
                <a:ea typeface="+mn-ea"/>
              </a:rPr>
              <a:t>Morb</a:t>
            </a:r>
            <a:r>
              <a:rPr lang="en-US" sz="750" dirty="0">
                <a:solidFill>
                  <a:srgbClr val="000000"/>
                </a:solidFill>
                <a:latin typeface="Calibri"/>
                <a:ea typeface="+mn-ea"/>
              </a:rPr>
              <a:t> Mortal </a:t>
            </a:r>
            <a:r>
              <a:rPr lang="en-US" sz="750" dirty="0" err="1">
                <a:solidFill>
                  <a:srgbClr val="000000"/>
                </a:solidFill>
                <a:latin typeface="Calibri"/>
                <a:ea typeface="+mn-ea"/>
              </a:rPr>
              <a:t>Wkly</a:t>
            </a:r>
            <a:r>
              <a:rPr lang="en-US" sz="750" dirty="0">
                <a:solidFill>
                  <a:srgbClr val="000000"/>
                </a:solidFill>
                <a:latin typeface="Calibri"/>
                <a:ea typeface="+mn-ea"/>
              </a:rPr>
              <a:t> Rep. </a:t>
            </a:r>
            <a:r>
              <a:rPr lang="en-US" sz="750" dirty="0" err="1">
                <a:solidFill>
                  <a:srgbClr val="000000"/>
                </a:solidFill>
                <a:latin typeface="Calibri"/>
                <a:ea typeface="+mn-ea"/>
              </a:rPr>
              <a:t>ePub</a:t>
            </a:r>
            <a:r>
              <a:rPr lang="en-US" sz="750" dirty="0">
                <a:solidFill>
                  <a:srgbClr val="000000"/>
                </a:solidFill>
                <a:latin typeface="Calibri"/>
                <a:ea typeface="+mn-ea"/>
              </a:rPr>
              <a:t>: 1 April 2020</a:t>
            </a:r>
          </a:p>
        </p:txBody>
      </p:sp>
    </p:spTree>
    <p:extLst>
      <p:ext uri="{BB962C8B-B14F-4D97-AF65-F5344CB8AC3E}">
        <p14:creationId xmlns:p14="http://schemas.microsoft.com/office/powerpoint/2010/main" val="98134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929A-7F3A-2848-AE54-3B7987CA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63096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sz="2800" b="0" dirty="0" smtClean="0">
                <a:solidFill>
                  <a:schemeClr val="accent2">
                    <a:lumMod val="75000"/>
                  </a:schemeClr>
                </a:solidFill>
                <a:latin typeface="Gill Sans MT"/>
                <a:cs typeface="Gill Sans MT"/>
              </a:rPr>
              <a:t>Mitigation Measures and Transmission: Community</a:t>
            </a:r>
            <a:endParaRPr lang="en-US" sz="2800" b="0" dirty="0">
              <a:solidFill>
                <a:schemeClr val="accent2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C4C2-3074-574D-B635-CBDE5DAA8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57350"/>
            <a:ext cx="8381069" cy="37978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Trends in COVID-19 Incidence After Implementation of Mitigation Measures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in Arizona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Numbers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of daily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cases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and 7-day moving averages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relative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to implementation of enhanced community mitigation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measures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examined </a:t>
            </a:r>
          </a:p>
          <a:p>
            <a:pPr lvl="1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Average number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of daily cases increased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151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%, from 808 on June 1, 2020 to 2,026 on June 15, 2020 (after stay-at-home order lifted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)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  <a:sym typeface="Wingdings"/>
              </a:rPr>
              <a:t>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increased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preventive measures.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4732" y="4898652"/>
            <a:ext cx="80870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 err="1">
                <a:solidFill>
                  <a:srgbClr val="000000"/>
                </a:solidFill>
              </a:rPr>
              <a:t>Gallaway</a:t>
            </a:r>
            <a:r>
              <a:rPr lang="en-US" sz="750" dirty="0">
                <a:solidFill>
                  <a:srgbClr val="000000"/>
                </a:solidFill>
              </a:rPr>
              <a:t> MS, et al. </a:t>
            </a:r>
            <a:r>
              <a:rPr lang="en-US" sz="750" dirty="0">
                <a:solidFill>
                  <a:srgbClr val="000000"/>
                </a:solidFill>
              </a:rPr>
              <a:t> MMWR </a:t>
            </a:r>
            <a:r>
              <a:rPr lang="en-US" sz="750" dirty="0" err="1">
                <a:solidFill>
                  <a:srgbClr val="000000"/>
                </a:solidFill>
              </a:rPr>
              <a:t>Morb</a:t>
            </a:r>
            <a:r>
              <a:rPr lang="en-US" sz="750" dirty="0">
                <a:solidFill>
                  <a:srgbClr val="000000"/>
                </a:solidFill>
              </a:rPr>
              <a:t> Mortal </a:t>
            </a:r>
            <a:r>
              <a:rPr lang="en-US" sz="750" dirty="0" err="1">
                <a:solidFill>
                  <a:srgbClr val="000000"/>
                </a:solidFill>
              </a:rPr>
              <a:t>Wkly</a:t>
            </a:r>
            <a:r>
              <a:rPr lang="en-US" sz="750" dirty="0">
                <a:solidFill>
                  <a:srgbClr val="000000"/>
                </a:solidFill>
              </a:rPr>
              <a:t> </a:t>
            </a:r>
            <a:r>
              <a:rPr lang="en-US" sz="750" dirty="0">
                <a:solidFill>
                  <a:srgbClr val="000000"/>
                </a:solidFill>
              </a:rPr>
              <a:t>Rep . </a:t>
            </a:r>
            <a:r>
              <a:rPr lang="en-US" sz="750" dirty="0">
                <a:solidFill>
                  <a:srgbClr val="000000"/>
                </a:solidFill>
              </a:rPr>
              <a:t>2020 Oct 9;69(40):1460-1463</a:t>
            </a:r>
            <a:r>
              <a:rPr lang="en-US" sz="750" dirty="0">
                <a:solidFill>
                  <a:srgbClr val="000000"/>
                </a:solidFill>
              </a:rPr>
              <a:t>.. </a:t>
            </a:r>
            <a:r>
              <a:rPr lang="en-US" sz="750" dirty="0" err="1">
                <a:solidFill>
                  <a:srgbClr val="000000"/>
                </a:solidFill>
              </a:rPr>
              <a:t>doi</a:t>
            </a:r>
            <a:r>
              <a:rPr lang="en-US" sz="750" dirty="0">
                <a:solidFill>
                  <a:srgbClr val="000000"/>
                </a:solidFill>
              </a:rPr>
              <a:t>: 10.15585/mmwr.mm6940e3. </a:t>
            </a:r>
          </a:p>
        </p:txBody>
      </p:sp>
    </p:spTree>
    <p:extLst>
      <p:ext uri="{BB962C8B-B14F-4D97-AF65-F5344CB8AC3E}">
        <p14:creationId xmlns:p14="http://schemas.microsoft.com/office/powerpoint/2010/main" val="191806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10-26 at 10.42.00 AM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102" y="407956"/>
            <a:ext cx="6259727" cy="4366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4732" y="4898652"/>
            <a:ext cx="808709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 err="1">
                <a:solidFill>
                  <a:srgbClr val="000000"/>
                </a:solidFill>
              </a:rPr>
              <a:t>Gallaway</a:t>
            </a:r>
            <a:r>
              <a:rPr lang="en-US" sz="750" dirty="0">
                <a:solidFill>
                  <a:srgbClr val="000000"/>
                </a:solidFill>
              </a:rPr>
              <a:t> MS, et al. </a:t>
            </a:r>
            <a:r>
              <a:rPr lang="en-US" sz="750" dirty="0">
                <a:solidFill>
                  <a:srgbClr val="000000"/>
                </a:solidFill>
              </a:rPr>
              <a:t> MMWR </a:t>
            </a:r>
            <a:r>
              <a:rPr lang="en-US" sz="750" dirty="0" err="1">
                <a:solidFill>
                  <a:srgbClr val="000000"/>
                </a:solidFill>
              </a:rPr>
              <a:t>Morb</a:t>
            </a:r>
            <a:r>
              <a:rPr lang="en-US" sz="750" dirty="0">
                <a:solidFill>
                  <a:srgbClr val="000000"/>
                </a:solidFill>
              </a:rPr>
              <a:t> Mortal </a:t>
            </a:r>
            <a:r>
              <a:rPr lang="en-US" sz="750" dirty="0" err="1">
                <a:solidFill>
                  <a:srgbClr val="000000"/>
                </a:solidFill>
              </a:rPr>
              <a:t>Wkly</a:t>
            </a:r>
            <a:r>
              <a:rPr lang="en-US" sz="750" dirty="0">
                <a:solidFill>
                  <a:srgbClr val="000000"/>
                </a:solidFill>
              </a:rPr>
              <a:t> </a:t>
            </a:r>
            <a:r>
              <a:rPr lang="en-US" sz="750" dirty="0">
                <a:solidFill>
                  <a:srgbClr val="000000"/>
                </a:solidFill>
              </a:rPr>
              <a:t>Rep . </a:t>
            </a:r>
            <a:r>
              <a:rPr lang="en-US" sz="750" dirty="0">
                <a:solidFill>
                  <a:srgbClr val="000000"/>
                </a:solidFill>
              </a:rPr>
              <a:t>2020 Oct 9;69(40):1460-1463</a:t>
            </a:r>
            <a:r>
              <a:rPr lang="en-US" sz="750" dirty="0">
                <a:solidFill>
                  <a:srgbClr val="000000"/>
                </a:solidFill>
              </a:rPr>
              <a:t>.. </a:t>
            </a:r>
            <a:r>
              <a:rPr lang="en-US" sz="750" dirty="0" err="1">
                <a:solidFill>
                  <a:srgbClr val="000000"/>
                </a:solidFill>
              </a:rPr>
              <a:t>doi</a:t>
            </a:r>
            <a:r>
              <a:rPr lang="en-US" sz="750" dirty="0">
                <a:solidFill>
                  <a:srgbClr val="000000"/>
                </a:solidFill>
              </a:rPr>
              <a:t>: 10.15585/mmwr.mm6940e3.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334" y="1352537"/>
            <a:ext cx="29749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Number of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cases peaked June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29–July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2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557213" lvl="1" indent="-214313">
              <a:buFont typeface="Arial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S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tabilized July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3–July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12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557213" lvl="1" indent="-214313">
              <a:buFont typeface="Arial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F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urther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declined by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75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%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July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13–August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7.</a:t>
            </a:r>
          </a:p>
          <a:p>
            <a:pPr marL="557213" lvl="1" indent="-214313">
              <a:buFont typeface="Arial"/>
              <a:buChar char="•"/>
            </a:pPr>
            <a:endParaRPr lang="en-US" sz="180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214313" indent="-214313">
              <a:buFont typeface="Arial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7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-day moving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avg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daily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cases peaked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June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29–July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2</a:t>
            </a:r>
          </a:p>
          <a:p>
            <a:pPr marL="557213" lvl="1" indent="-214313">
              <a:buFont typeface="Arial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Stabilized 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July 3–12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Decreased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75% from July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13 to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August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7.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4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2257-D387-E646-86E5-1F29B173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20" y="205979"/>
            <a:ext cx="5456120" cy="857250"/>
          </a:xfrm>
        </p:spPr>
        <p:txBody>
          <a:bodyPr>
            <a:noAutofit/>
          </a:bodyPr>
          <a:lstStyle/>
          <a:p>
            <a:pPr algn="l"/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Mitigation Measures and Transmission: Hospitals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0070"/>
            <a:ext cx="5057716" cy="339447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9149 patients admitted to a large US academic medical center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between March-May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Examined all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patients with COVID-19 for whom the first positive RT-PCR test result occurred on hospital day 3 or later 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 descr="Screen Shot 2020-10-26 at 10.42.00 AM 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367"/>
          <a:stretch/>
        </p:blipFill>
        <p:spPr>
          <a:xfrm>
            <a:off x="5871513" y="0"/>
            <a:ext cx="3272488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947293"/>
            <a:ext cx="665251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000000"/>
                </a:solidFill>
              </a:rPr>
              <a:t>Rhee C, et al. </a:t>
            </a:r>
            <a:r>
              <a:rPr lang="nl-NL" sz="750" dirty="0">
                <a:solidFill>
                  <a:srgbClr val="000000"/>
                </a:solidFill>
              </a:rPr>
              <a:t>JAMA </a:t>
            </a:r>
            <a:r>
              <a:rPr lang="nl-NL" sz="750" dirty="0" err="1">
                <a:solidFill>
                  <a:srgbClr val="000000"/>
                </a:solidFill>
              </a:rPr>
              <a:t>Netw</a:t>
            </a:r>
            <a:r>
              <a:rPr lang="nl-NL" sz="750" dirty="0">
                <a:solidFill>
                  <a:srgbClr val="000000"/>
                </a:solidFill>
              </a:rPr>
              <a:t> </a:t>
            </a:r>
            <a:r>
              <a:rPr lang="nl-NL" sz="750" dirty="0">
                <a:solidFill>
                  <a:srgbClr val="000000"/>
                </a:solidFill>
              </a:rPr>
              <a:t>Open. </a:t>
            </a:r>
            <a:r>
              <a:rPr lang="nl-NL" sz="750" dirty="0">
                <a:solidFill>
                  <a:srgbClr val="000000"/>
                </a:solidFill>
              </a:rPr>
              <a:t>2020 Sep 1;3(9):e2020498. </a:t>
            </a:r>
            <a:r>
              <a:rPr lang="nl-NL" sz="750" dirty="0" err="1">
                <a:solidFill>
                  <a:srgbClr val="000000"/>
                </a:solidFill>
              </a:rPr>
              <a:t>doi</a:t>
            </a:r>
            <a:r>
              <a:rPr lang="nl-NL" sz="750" dirty="0">
                <a:solidFill>
                  <a:srgbClr val="000000"/>
                </a:solidFill>
              </a:rPr>
              <a:t>: 10.1001/jamanetworkopen.2020.20498.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20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2257-D387-E646-86E5-1F29B173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14350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Mitigation Measures and Transmission: Hospitals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697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COVID-19 cases were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confirmed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Twelve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1.7%) first tested positive on hospital day 3 or later (median, 4 days; range, 3-15 days). 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case was deemed to be hospital acquired, most likely from a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presymptomatic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spouse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before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visitor restrictions and masking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implemented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Among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8370 patients with non–COVID-19–related hospitalizations discharged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11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(0.1%) tested positive within 14 days 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case was deemed likely to be hospital acquired, albeit with no known exposures.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1486" y="4947293"/>
            <a:ext cx="665251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>
                <a:solidFill>
                  <a:srgbClr val="000000"/>
                </a:solidFill>
              </a:rPr>
              <a:t>Rhee C, et al. </a:t>
            </a:r>
            <a:r>
              <a:rPr lang="nl-NL" sz="750" dirty="0">
                <a:solidFill>
                  <a:srgbClr val="000000"/>
                </a:solidFill>
              </a:rPr>
              <a:t>JAMA </a:t>
            </a:r>
            <a:r>
              <a:rPr lang="nl-NL" sz="750" dirty="0" err="1">
                <a:solidFill>
                  <a:srgbClr val="000000"/>
                </a:solidFill>
              </a:rPr>
              <a:t>Netw</a:t>
            </a:r>
            <a:r>
              <a:rPr lang="nl-NL" sz="750" dirty="0">
                <a:solidFill>
                  <a:srgbClr val="000000"/>
                </a:solidFill>
              </a:rPr>
              <a:t> </a:t>
            </a:r>
            <a:r>
              <a:rPr lang="nl-NL" sz="750" dirty="0">
                <a:solidFill>
                  <a:srgbClr val="000000"/>
                </a:solidFill>
              </a:rPr>
              <a:t>Open. </a:t>
            </a:r>
            <a:r>
              <a:rPr lang="nl-NL" sz="750" dirty="0">
                <a:solidFill>
                  <a:srgbClr val="000000"/>
                </a:solidFill>
              </a:rPr>
              <a:t>2020 Sep 1;3(9):e2020498. </a:t>
            </a:r>
            <a:r>
              <a:rPr lang="nl-NL" sz="750" dirty="0" err="1">
                <a:solidFill>
                  <a:srgbClr val="000000"/>
                </a:solidFill>
              </a:rPr>
              <a:t>doi</a:t>
            </a:r>
            <a:r>
              <a:rPr lang="nl-NL" sz="750" dirty="0">
                <a:solidFill>
                  <a:srgbClr val="000000"/>
                </a:solidFill>
              </a:rPr>
              <a:t>: 10.1001/jamanetworkopen.2020.20498.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0339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32257-D387-E646-86E5-1F29B1735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Mitigation Measures and Transmission: Hospitals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651AB4-6E3E-0644-ADDE-73D966107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3469" y="1200151"/>
            <a:ext cx="6997062" cy="3394472"/>
          </a:xfrm>
        </p:spPr>
      </p:pic>
      <p:sp>
        <p:nvSpPr>
          <p:cNvPr id="3" name="TextBox 2"/>
          <p:cNvSpPr txBox="1"/>
          <p:nvPr/>
        </p:nvSpPr>
        <p:spPr>
          <a:xfrm>
            <a:off x="2491486" y="4947293"/>
            <a:ext cx="665251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>
                <a:solidFill>
                  <a:srgbClr val="000000"/>
                </a:solidFill>
              </a:rPr>
              <a:t>Rhee C, et al. </a:t>
            </a:r>
            <a:r>
              <a:rPr lang="nl-NL" sz="750" dirty="0">
                <a:solidFill>
                  <a:srgbClr val="000000"/>
                </a:solidFill>
              </a:rPr>
              <a:t>JAMA </a:t>
            </a:r>
            <a:r>
              <a:rPr lang="nl-NL" sz="750" dirty="0" err="1">
                <a:solidFill>
                  <a:srgbClr val="000000"/>
                </a:solidFill>
              </a:rPr>
              <a:t>Netw</a:t>
            </a:r>
            <a:r>
              <a:rPr lang="nl-NL" sz="750" dirty="0">
                <a:solidFill>
                  <a:srgbClr val="000000"/>
                </a:solidFill>
              </a:rPr>
              <a:t> </a:t>
            </a:r>
            <a:r>
              <a:rPr lang="nl-NL" sz="750" dirty="0">
                <a:solidFill>
                  <a:srgbClr val="000000"/>
                </a:solidFill>
              </a:rPr>
              <a:t>Open. </a:t>
            </a:r>
            <a:r>
              <a:rPr lang="nl-NL" sz="750" dirty="0">
                <a:solidFill>
                  <a:srgbClr val="000000"/>
                </a:solidFill>
              </a:rPr>
              <a:t>2020 Sep 1;3(9):e2020498. </a:t>
            </a:r>
            <a:r>
              <a:rPr lang="nl-NL" sz="750" dirty="0" err="1">
                <a:solidFill>
                  <a:srgbClr val="000000"/>
                </a:solidFill>
              </a:rPr>
              <a:t>doi</a:t>
            </a:r>
            <a:r>
              <a:rPr lang="nl-NL" sz="750" dirty="0">
                <a:solidFill>
                  <a:srgbClr val="000000"/>
                </a:solidFill>
              </a:rPr>
              <a:t>: 10.1001/jamanetworkopen.2020.20498.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567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7792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Mitigation Measures and Transmission: Households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3898" y="4793716"/>
            <a:ext cx="6770102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>
                <a:solidFill>
                  <a:srgbClr val="000000"/>
                </a:solidFill>
              </a:rPr>
              <a:t>Wang Y, et al. BMJ </a:t>
            </a:r>
            <a:r>
              <a:rPr lang="en-US" sz="750" dirty="0">
                <a:solidFill>
                  <a:srgbClr val="000000"/>
                </a:solidFill>
              </a:rPr>
              <a:t>Glob </a:t>
            </a:r>
            <a:r>
              <a:rPr lang="en-US" sz="750" dirty="0">
                <a:solidFill>
                  <a:srgbClr val="000000"/>
                </a:solidFill>
              </a:rPr>
              <a:t>Health. </a:t>
            </a:r>
            <a:r>
              <a:rPr lang="en-US" sz="750" dirty="0">
                <a:solidFill>
                  <a:srgbClr val="000000"/>
                </a:solidFill>
              </a:rPr>
              <a:t>2020 May;5(5):e002794. </a:t>
            </a:r>
            <a:r>
              <a:rPr lang="en-US" sz="750" dirty="0" err="1">
                <a:solidFill>
                  <a:srgbClr val="000000"/>
                </a:solidFill>
              </a:rPr>
              <a:t>doi</a:t>
            </a:r>
            <a:r>
              <a:rPr lang="en-US" sz="750" dirty="0">
                <a:solidFill>
                  <a:srgbClr val="000000"/>
                </a:solidFill>
              </a:rPr>
              <a:t>: 10.1136/bmjgh-2020-002794. </a:t>
            </a:r>
          </a:p>
          <a:p>
            <a:endParaRPr lang="en-US" sz="1800" dirty="0"/>
          </a:p>
        </p:txBody>
      </p:sp>
      <p:pic>
        <p:nvPicPr>
          <p:cNvPr id="5" name="Picture 4" descr="Screen Shot 2020-10-26 at 10.42.00 AM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45482"/>
            <a:ext cx="6934200" cy="329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37753"/>
            <a:ext cx="7886700" cy="99417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0" dirty="0">
                <a:latin typeface="Gill Sans MT"/>
                <a:cs typeface="Gill Sans MT"/>
              </a:rPr>
              <a:t>Timing of Peak Infectiousness and Isolation</a:t>
            </a:r>
            <a:endParaRPr lang="en-US" sz="3200" b="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0052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95023"/>
            <a:ext cx="7772400" cy="857250"/>
          </a:xfrm>
        </p:spPr>
        <p:txBody>
          <a:bodyPr/>
          <a:lstStyle/>
          <a:p>
            <a:r>
              <a:rPr lang="en-US" sz="32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Other Data for Mitigation: Masks</a:t>
            </a:r>
            <a:endParaRPr lang="en-US" sz="32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pic>
        <p:nvPicPr>
          <p:cNvPr id="4" name="Content Placeholder 3" descr="Hair-Salon-Face-Coverings-MMWR-Graphic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" b="-900"/>
          <a:stretch/>
        </p:blipFill>
        <p:spPr>
          <a:xfrm>
            <a:off x="1480223" y="1281833"/>
            <a:ext cx="5406887" cy="3198701"/>
          </a:xfrm>
        </p:spPr>
      </p:pic>
    </p:spTree>
    <p:extLst>
      <p:ext uri="{BB962C8B-B14F-4D97-AF65-F5344CB8AC3E}">
        <p14:creationId xmlns:p14="http://schemas.microsoft.com/office/powerpoint/2010/main" val="41939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10-26 at 10.42.00 AM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2166"/>
            <a:ext cx="6500984" cy="5011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885950"/>
            <a:ext cx="4436540" cy="857250"/>
          </a:xfrm>
        </p:spPr>
        <p:txBody>
          <a:bodyPr>
            <a:noAutofit/>
          </a:bodyPr>
          <a:lstStyle/>
          <a:p>
            <a:pPr algn="l"/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Mitigation: Distancing, Masks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4918584"/>
            <a:ext cx="556195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>
                <a:solidFill>
                  <a:srgbClr val="000000"/>
                </a:solidFill>
              </a:rPr>
              <a:t>Bielecki</a:t>
            </a:r>
            <a:r>
              <a:rPr lang="en-US" sz="750" dirty="0">
                <a:solidFill>
                  <a:srgbClr val="000000"/>
                </a:solidFill>
              </a:rPr>
              <a:t> M, et al. </a:t>
            </a:r>
            <a:r>
              <a:rPr lang="nl-NL" sz="750" dirty="0" err="1">
                <a:solidFill>
                  <a:srgbClr val="000000"/>
                </a:solidFill>
              </a:rPr>
              <a:t>Clin</a:t>
            </a:r>
            <a:r>
              <a:rPr lang="nl-NL" sz="750" dirty="0">
                <a:solidFill>
                  <a:srgbClr val="000000"/>
                </a:solidFill>
              </a:rPr>
              <a:t> Infect </a:t>
            </a:r>
            <a:r>
              <a:rPr lang="nl-NL" sz="750" dirty="0">
                <a:solidFill>
                  <a:srgbClr val="000000"/>
                </a:solidFill>
              </a:rPr>
              <a:t>Dis. </a:t>
            </a:r>
            <a:r>
              <a:rPr lang="nl-NL" sz="750" dirty="0">
                <a:solidFill>
                  <a:srgbClr val="000000"/>
                </a:solidFill>
              </a:rPr>
              <a:t>2020 Jun 29;ciaa889. </a:t>
            </a:r>
            <a:r>
              <a:rPr lang="nl-NL" sz="750" dirty="0">
                <a:solidFill>
                  <a:srgbClr val="000000"/>
                </a:solidFill>
              </a:rPr>
              <a:t> </a:t>
            </a:r>
            <a:r>
              <a:rPr lang="nl-NL" sz="750" dirty="0" err="1">
                <a:solidFill>
                  <a:srgbClr val="000000"/>
                </a:solidFill>
              </a:rPr>
              <a:t>doi</a:t>
            </a:r>
            <a:r>
              <a:rPr lang="nl-NL" sz="750" dirty="0">
                <a:solidFill>
                  <a:srgbClr val="000000"/>
                </a:solidFill>
              </a:rPr>
              <a:t>: 10.1093/</a:t>
            </a:r>
            <a:r>
              <a:rPr lang="nl-NL" sz="750" dirty="0" err="1">
                <a:solidFill>
                  <a:srgbClr val="000000"/>
                </a:solidFill>
              </a:rPr>
              <a:t>cid</a:t>
            </a:r>
            <a:r>
              <a:rPr lang="nl-NL" sz="750" dirty="0">
                <a:solidFill>
                  <a:srgbClr val="000000"/>
                </a:solidFill>
              </a:rPr>
              <a:t>/ciaa889. </a:t>
            </a:r>
            <a:endParaRPr lang="en-US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5423" y="428753"/>
            <a:ext cx="4512740" cy="857250"/>
          </a:xfrm>
        </p:spPr>
        <p:txBody>
          <a:bodyPr>
            <a:noAutofit/>
          </a:bodyPr>
          <a:lstStyle/>
          <a:p>
            <a:pPr algn="l"/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Mitigation: Distancing, Masks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pic>
        <p:nvPicPr>
          <p:cNvPr id="5" name="Picture 4" descr="Screen Shot 2020-10-26 at 10.42.00 AM 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0"/>
          <a:stretch/>
        </p:blipFill>
        <p:spPr>
          <a:xfrm>
            <a:off x="3993931" y="1422501"/>
            <a:ext cx="4683391" cy="3136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4918584"/>
            <a:ext cx="556195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>
                <a:solidFill>
                  <a:srgbClr val="000000"/>
                </a:solidFill>
              </a:rPr>
              <a:t>Bielecki</a:t>
            </a:r>
            <a:r>
              <a:rPr lang="en-US" sz="750" dirty="0">
                <a:solidFill>
                  <a:srgbClr val="000000"/>
                </a:solidFill>
              </a:rPr>
              <a:t> M, et al. </a:t>
            </a:r>
            <a:r>
              <a:rPr lang="nl-NL" sz="750" dirty="0" err="1">
                <a:solidFill>
                  <a:srgbClr val="000000"/>
                </a:solidFill>
              </a:rPr>
              <a:t>Clin</a:t>
            </a:r>
            <a:r>
              <a:rPr lang="nl-NL" sz="750" dirty="0">
                <a:solidFill>
                  <a:srgbClr val="000000"/>
                </a:solidFill>
              </a:rPr>
              <a:t> Infect </a:t>
            </a:r>
            <a:r>
              <a:rPr lang="nl-NL" sz="750" dirty="0">
                <a:solidFill>
                  <a:srgbClr val="000000"/>
                </a:solidFill>
              </a:rPr>
              <a:t>Dis. </a:t>
            </a:r>
            <a:r>
              <a:rPr lang="nl-NL" sz="750" dirty="0">
                <a:solidFill>
                  <a:srgbClr val="000000"/>
                </a:solidFill>
              </a:rPr>
              <a:t>2020 Jun 29;ciaa889. </a:t>
            </a:r>
            <a:r>
              <a:rPr lang="nl-NL" sz="750" dirty="0">
                <a:solidFill>
                  <a:srgbClr val="000000"/>
                </a:solidFill>
              </a:rPr>
              <a:t> </a:t>
            </a:r>
            <a:r>
              <a:rPr lang="nl-NL" sz="750" dirty="0" err="1">
                <a:solidFill>
                  <a:srgbClr val="000000"/>
                </a:solidFill>
              </a:rPr>
              <a:t>doi</a:t>
            </a:r>
            <a:r>
              <a:rPr lang="nl-NL" sz="750" dirty="0">
                <a:solidFill>
                  <a:srgbClr val="000000"/>
                </a:solidFill>
              </a:rPr>
              <a:t>: 10.1093/</a:t>
            </a:r>
            <a:r>
              <a:rPr lang="nl-NL" sz="750" dirty="0" err="1">
                <a:solidFill>
                  <a:srgbClr val="000000"/>
                </a:solidFill>
              </a:rPr>
              <a:t>cid</a:t>
            </a:r>
            <a:r>
              <a:rPr lang="nl-NL" sz="750" dirty="0">
                <a:solidFill>
                  <a:srgbClr val="000000"/>
                </a:solidFill>
              </a:rPr>
              <a:t>/ciaa889. </a:t>
            </a:r>
            <a:endParaRPr lang="en-US" sz="750" dirty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20-10-26 at 10.42.00 AM 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13"/>
          <a:stretch/>
        </p:blipFill>
        <p:spPr>
          <a:xfrm>
            <a:off x="248446" y="1416139"/>
            <a:ext cx="3713954" cy="32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b="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Other Data for Mitigation: </a:t>
            </a:r>
            <a:r>
              <a:rPr lang="en-US" sz="28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Distancing</a:t>
            </a:r>
            <a:endParaRPr lang="en-US" sz="28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Survey of 1,030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people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in Maryland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edian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age of the sample was 43 years.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96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% had traveled outside of their homes unrelated to work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55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participants (5.3%) self-reported testing positive for SARS-CoV-2 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In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multivariable analysis,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infection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was negatively associated with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always practicing social distancing </a:t>
            </a:r>
          </a:p>
          <a:p>
            <a:pPr lvl="1"/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aOR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for indoor social distancing: 0.32; 95% CI: 0.10 –0.98</a:t>
            </a:r>
          </a:p>
          <a:p>
            <a:pPr lvl="1"/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OR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for outdoor social distancing: 0.10; 95% CI: 0.03 –0.33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1974" y="4843345"/>
            <a:ext cx="685542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 err="1">
                <a:solidFill>
                  <a:srgbClr val="000000"/>
                </a:solidFill>
              </a:rPr>
              <a:t>Clipman</a:t>
            </a:r>
            <a:r>
              <a:rPr lang="en-US" sz="750" dirty="0">
                <a:solidFill>
                  <a:srgbClr val="000000"/>
                </a:solidFill>
              </a:rPr>
              <a:t>, SJ et al. C</a:t>
            </a:r>
            <a:r>
              <a:rPr lang="nl-NL" sz="750" dirty="0" err="1">
                <a:solidFill>
                  <a:srgbClr val="000000"/>
                </a:solidFill>
              </a:rPr>
              <a:t>lin</a:t>
            </a:r>
            <a:r>
              <a:rPr lang="nl-NL" sz="750" dirty="0">
                <a:solidFill>
                  <a:srgbClr val="000000"/>
                </a:solidFill>
              </a:rPr>
              <a:t> </a:t>
            </a:r>
            <a:r>
              <a:rPr lang="nl-NL" sz="750" dirty="0">
                <a:solidFill>
                  <a:srgbClr val="000000"/>
                </a:solidFill>
              </a:rPr>
              <a:t>Infect </a:t>
            </a:r>
            <a:r>
              <a:rPr lang="nl-NL" sz="750" dirty="0">
                <a:solidFill>
                  <a:srgbClr val="000000"/>
                </a:solidFill>
              </a:rPr>
              <a:t>Dis. </a:t>
            </a:r>
            <a:r>
              <a:rPr lang="nl-NL" sz="750" dirty="0">
                <a:solidFill>
                  <a:srgbClr val="000000"/>
                </a:solidFill>
              </a:rPr>
              <a:t>2020 Sep 2;ciaa1313. </a:t>
            </a:r>
            <a:r>
              <a:rPr lang="nl-NL" sz="750" dirty="0" err="1">
                <a:solidFill>
                  <a:srgbClr val="000000"/>
                </a:solidFill>
              </a:rPr>
              <a:t>doi</a:t>
            </a:r>
            <a:r>
              <a:rPr lang="nl-NL" sz="750" dirty="0">
                <a:solidFill>
                  <a:srgbClr val="000000"/>
                </a:solidFill>
              </a:rPr>
              <a:t>: 10.1093/</a:t>
            </a:r>
            <a:r>
              <a:rPr lang="nl-NL" sz="750" dirty="0" err="1">
                <a:solidFill>
                  <a:srgbClr val="000000"/>
                </a:solidFill>
              </a:rPr>
              <a:t>cid</a:t>
            </a:r>
            <a:r>
              <a:rPr lang="nl-NL" sz="750" dirty="0">
                <a:solidFill>
                  <a:srgbClr val="000000"/>
                </a:solidFill>
              </a:rPr>
              <a:t>/ciaa1313. </a:t>
            </a:r>
            <a:endParaRPr lang="en-US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0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1D3D3-2CE4-0F46-81B1-23707A96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6907"/>
            <a:ext cx="7772400" cy="857250"/>
          </a:xfrm>
        </p:spPr>
        <p:txBody>
          <a:bodyPr anchor="ctr"/>
          <a:lstStyle/>
          <a:p>
            <a:r>
              <a:rPr lang="en-US" sz="3200" b="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Other Data for Mitigation: </a:t>
            </a:r>
            <a:r>
              <a:rPr lang="en-US" sz="32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Eye Protection</a:t>
            </a:r>
            <a:endParaRPr lang="en-US" sz="32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4DE4-0F19-DB4B-83BA-0478A531A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Community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health workers in a research network in India 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ounseled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and tested asymptomatic family contacts of persons with diagnosed COVID-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19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Did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not have exposure to each other and did not go home or to public places. 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W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ere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masked and practiced social distancing while engaging with family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members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ested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for SARS-CoV-2 weekly. 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Before face shields, 62 workers visited 5880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homes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  <a:sym typeface="Wingdings"/>
              </a:rPr>
              <a:t>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222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people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positive tests 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12 healthcare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workers (19%)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infected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After face shields, 50 workers visited 18,228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homes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  <a:sym typeface="Wingdings"/>
              </a:rPr>
              <a:t>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2,682 positive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No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healthcare workers were infected during this time. 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7310" y="4815486"/>
            <a:ext cx="590295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 err="1">
                <a:solidFill>
                  <a:srgbClr val="000000"/>
                </a:solidFill>
              </a:rPr>
              <a:t>Bhaskar</a:t>
            </a:r>
            <a:r>
              <a:rPr lang="en-US" sz="750" dirty="0">
                <a:solidFill>
                  <a:srgbClr val="000000"/>
                </a:solidFill>
              </a:rPr>
              <a:t> ME, </a:t>
            </a:r>
            <a:r>
              <a:rPr lang="en-US" sz="750" dirty="0" err="1">
                <a:solidFill>
                  <a:srgbClr val="000000"/>
                </a:solidFill>
              </a:rPr>
              <a:t>Santhanam</a:t>
            </a:r>
            <a:r>
              <a:rPr lang="en-US" sz="750" dirty="0">
                <a:solidFill>
                  <a:srgbClr val="000000"/>
                </a:solidFill>
              </a:rPr>
              <a:t> A. </a:t>
            </a:r>
            <a:r>
              <a:rPr lang="hr-HR" sz="750" dirty="0">
                <a:solidFill>
                  <a:srgbClr val="000000"/>
                </a:solidFill>
              </a:rPr>
              <a:t>JAMA. </a:t>
            </a:r>
            <a:r>
              <a:rPr lang="hr-HR" sz="750" dirty="0">
                <a:solidFill>
                  <a:srgbClr val="000000"/>
                </a:solidFill>
              </a:rPr>
              <a:t>2020 Oct 6;324(13):1348-1349. </a:t>
            </a:r>
            <a:r>
              <a:rPr lang="hr-HR" sz="750" dirty="0">
                <a:solidFill>
                  <a:srgbClr val="000000"/>
                </a:solidFill>
              </a:rPr>
              <a:t>doi</a:t>
            </a:r>
            <a:r>
              <a:rPr lang="hr-HR" sz="750" dirty="0">
                <a:solidFill>
                  <a:srgbClr val="000000"/>
                </a:solidFill>
              </a:rPr>
              <a:t>: 10.1001/jama.2020.15586. </a:t>
            </a:r>
            <a:endParaRPr lang="en-US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4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9121"/>
            <a:ext cx="7772400" cy="857250"/>
          </a:xfrm>
        </p:spPr>
        <p:txBody>
          <a:bodyPr anchor="ctr"/>
          <a:lstStyle/>
          <a:p>
            <a:r>
              <a:rPr lang="en-US" sz="32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CDC Updates Close Contact Definition</a:t>
            </a:r>
            <a:endParaRPr lang="en-US" sz="32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3964"/>
            <a:ext cx="5743575" cy="30861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Case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at Vermont correctional facility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6 individuals eventually diagnosed with COVID-19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Correctional officer diagnosed: no known other contact, no travel, cases in Vermont 20/100,000</a:t>
            </a: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W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as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not within 6 feet of any of the individuals for a 15-minute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period</a:t>
            </a:r>
          </a:p>
          <a:p>
            <a:pPr lvl="1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W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as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within 6 feet of the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infected individuals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at least 22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times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  <a:sym typeface="Wingdings"/>
              </a:rPr>
              <a:t>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17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minutes over the course of an 8-hour shift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690872"/>
            <a:ext cx="9007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000000"/>
                </a:solidFill>
                <a:latin typeface="Gill Sans MT" panose="020B0502020104020203" pitchFamily="34" charset="0"/>
              </a:rPr>
              <a:t>Pringle JC, et al. MMWR </a:t>
            </a:r>
            <a:r>
              <a:rPr lang="en-US" sz="100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Morb</a:t>
            </a:r>
            <a:r>
              <a:rPr lang="en-US" sz="1000" dirty="0">
                <a:solidFill>
                  <a:srgbClr val="000000"/>
                </a:solidFill>
                <a:latin typeface="Gill Sans MT" panose="020B0502020104020203" pitchFamily="34" charset="0"/>
              </a:rPr>
              <a:t> Mortal </a:t>
            </a:r>
            <a:r>
              <a:rPr lang="en-US" sz="1000" dirty="0" err="1">
                <a:solidFill>
                  <a:srgbClr val="000000"/>
                </a:solidFill>
                <a:latin typeface="Gill Sans MT" panose="020B0502020104020203" pitchFamily="34" charset="0"/>
              </a:rPr>
              <a:t>Wkly</a:t>
            </a:r>
            <a:r>
              <a:rPr lang="en-US" sz="1000" dirty="0">
                <a:solidFill>
                  <a:srgbClr val="000000"/>
                </a:solidFill>
                <a:latin typeface="Gill Sans MT" panose="020B0502020104020203" pitchFamily="34" charset="0"/>
              </a:rPr>
              <a:t> Rep. </a:t>
            </a:r>
            <a:r>
              <a:rPr lang="en-US" sz="1000" dirty="0" err="1">
                <a:solidFill>
                  <a:srgbClr val="000000"/>
                </a:solidFill>
                <a:latin typeface="Gill Sans MT" panose="020B0502020104020203" pitchFamily="34" charset="0"/>
              </a:rPr>
              <a:t>ePub</a:t>
            </a:r>
            <a:r>
              <a:rPr lang="en-US" sz="1000" dirty="0">
                <a:solidFill>
                  <a:srgbClr val="000000"/>
                </a:solidFill>
                <a:latin typeface="Gill Sans MT" panose="020B0502020104020203" pitchFamily="34" charset="0"/>
              </a:rPr>
              <a:t>: 21 October 2020. </a:t>
            </a:r>
            <a:r>
              <a:rPr lang="en-US" sz="1000" dirty="0">
                <a:solidFill>
                  <a:srgbClr val="000000"/>
                </a:solidFill>
                <a:latin typeface="Gill Sans MT" panose="020B0502020104020203" pitchFamily="34" charset="0"/>
              </a:rPr>
              <a:t>DOI</a:t>
            </a:r>
            <a:r>
              <a:rPr lang="en-US" sz="1000" dirty="0" smtClean="0">
                <a:solidFill>
                  <a:srgbClr val="000000"/>
                </a:solidFill>
                <a:latin typeface="Gill Sans MT" panose="020B0502020104020203" pitchFamily="34" charset="0"/>
              </a:rPr>
              <a:t>:  </a:t>
            </a:r>
            <a:r>
              <a:rPr lang="en-US" sz="1000" dirty="0">
                <a:solidFill>
                  <a:srgbClr val="000000"/>
                </a:solidFill>
                <a:latin typeface="Gill Sans MT" panose="020B0502020104020203" pitchFamily="34" charset="0"/>
                <a:hlinkClick r:id="rId2"/>
              </a:rPr>
              <a:t>http://</a:t>
            </a:r>
            <a:r>
              <a:rPr lang="en-US" sz="1000" dirty="0" smtClean="0">
                <a:solidFill>
                  <a:srgbClr val="000000"/>
                </a:solidFill>
                <a:latin typeface="Gill Sans MT" panose="020B0502020104020203" pitchFamily="34" charset="0"/>
                <a:hlinkClick r:id="rId2"/>
              </a:rPr>
              <a:t>dx.doi.org/10.15585/mmwr.mm6943e</a:t>
            </a:r>
            <a:endParaRPr lang="en-US" sz="1000" dirty="0" smtClean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algn="r"/>
            <a:r>
              <a:rPr lang="en-US" sz="1000" dirty="0">
                <a:latin typeface="Gill Sans MT" panose="020B0502020104020203" pitchFamily="34" charset="0"/>
                <a:hlinkClick r:id="rId3"/>
              </a:rPr>
              <a:t>https://californiahealthline.org/news/when-it-comes-to-the-new-coronavirus-just-who-is-a-close-contact</a:t>
            </a:r>
            <a:r>
              <a:rPr lang="en-US" sz="800" dirty="0">
                <a:hlinkClick r:id="rId3"/>
              </a:rPr>
              <a:t>/</a:t>
            </a:r>
            <a:endParaRPr lang="en-US" sz="75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341" y="1657350"/>
            <a:ext cx="3084385" cy="20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09121"/>
            <a:ext cx="7772400" cy="857250"/>
          </a:xfrm>
        </p:spPr>
        <p:txBody>
          <a:bodyPr anchor="ctr"/>
          <a:lstStyle/>
          <a:p>
            <a:r>
              <a:rPr lang="en-US" sz="32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CDC Updates Close Contact Definition</a:t>
            </a:r>
            <a:endParaRPr lang="en-US" sz="32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Then: 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“Someone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who was within 6 feet of an infected person for at least 15 minutes starting from 2 days before illness onset (or, for asymptomatic patients, 2 days prior to specimen collection) until the time the patient is isolated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.”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Now: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“Someone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who was within 6 feet of an infected person for a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cumulative total of 15 minutes or more over a 24-hour </a:t>
            </a:r>
            <a:r>
              <a:rPr lang="en-US" u="sng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period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starting from 2 days before illness onset (or, for asymptomatic patients, 2 days prior to test specimen collection) until the time the patient is isolated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4543" y="4811058"/>
            <a:ext cx="630276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>
                <a:solidFill>
                  <a:srgbClr val="000000"/>
                </a:solidFill>
              </a:rPr>
              <a:t>https://</a:t>
            </a:r>
            <a:r>
              <a:rPr lang="en-US" sz="750" dirty="0" err="1">
                <a:solidFill>
                  <a:srgbClr val="000000"/>
                </a:solidFill>
              </a:rPr>
              <a:t>www.cdc.gov</a:t>
            </a:r>
            <a:r>
              <a:rPr lang="en-US" sz="750" dirty="0">
                <a:solidFill>
                  <a:srgbClr val="000000"/>
                </a:solidFill>
              </a:rPr>
              <a:t>/coronavirus/2019-ncov/</a:t>
            </a:r>
            <a:r>
              <a:rPr lang="en-US" sz="750" dirty="0" err="1">
                <a:solidFill>
                  <a:srgbClr val="000000"/>
                </a:solidFill>
              </a:rPr>
              <a:t>php</a:t>
            </a:r>
            <a:r>
              <a:rPr lang="en-US" sz="750" dirty="0">
                <a:solidFill>
                  <a:srgbClr val="000000"/>
                </a:solidFill>
              </a:rPr>
              <a:t>/contact-tracing/contact-tracing-plan/</a:t>
            </a:r>
            <a:r>
              <a:rPr lang="en-US" sz="750" dirty="0" err="1">
                <a:solidFill>
                  <a:srgbClr val="000000"/>
                </a:solidFill>
              </a:rPr>
              <a:t>appendix.html#contact</a:t>
            </a:r>
            <a:endParaRPr lang="en-US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Key </a:t>
            </a:r>
            <a:r>
              <a:rPr lang="en-US" sz="32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Points</a:t>
            </a:r>
            <a:endParaRPr lang="en-US" sz="32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85763" indent="-385763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Asymptomatic transmission occurs, cannot rely on symptoms to drive mitigation practices </a:t>
            </a:r>
          </a:p>
          <a:p>
            <a:pPr marL="385763" indent="-385763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Observational data supports community, hospital, home-based use of masks and distancing to reduce SARS-CoV-2 transmission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Observational data supports use of eye protection to reduce SARS-CoV-2 transmission</a:t>
            </a:r>
          </a:p>
          <a:p>
            <a:pPr marL="385763" indent="-385763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RCT data from 2 trials on masks forthcoming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784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6CA4C-15E1-F74D-93C1-3782967DA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Key </a:t>
            </a:r>
            <a:r>
              <a:rPr lang="en-US" sz="3200" b="0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Points</a:t>
            </a:r>
            <a:endParaRPr lang="en-US" sz="3200" b="0" dirty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5EEEC-F163-6F46-BA40-8F703E85C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Upper respiratory viral load peaks early, decreases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precipitously after symptom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onset (in symptomatic and asymptomatic)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ild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to moderate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disease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  <a:sym typeface="Wingdings"/>
              </a:rPr>
              <a:t>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 SARS-CoV-2 not cultured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10-12 days post symptom onset,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even with positive RT-PCR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Severe/Critical or severely immune compromised: up to 20 days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Ct value appears to correlate to likelihood of culture positivity</a:t>
            </a:r>
          </a:p>
          <a:p>
            <a:pPr marL="0" indent="0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  <a:latin typeface="Gill Sans MT"/>
              <a:cs typeface="Gill Sans MT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Gill Sans MT"/>
                <a:cs typeface="Gill Sans MT"/>
              </a:rPr>
              <a:t>Caveat: viral culture insensitive, but best surrogate marker we have of infectivity</a:t>
            </a:r>
          </a:p>
        </p:txBody>
      </p:sp>
    </p:spTree>
    <p:extLst>
      <p:ext uri="{BB962C8B-B14F-4D97-AF65-F5344CB8AC3E}">
        <p14:creationId xmlns:p14="http://schemas.microsoft.com/office/powerpoint/2010/main" val="28434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Gill Sans MT"/>
                <a:cs typeface="Gill Sans MT"/>
              </a:rPr>
              <a:t>Objectives</a:t>
            </a:r>
            <a:r>
              <a:rPr lang="en-US" b="0" dirty="0" smtClean="0"/>
              <a:t>	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76350"/>
            <a:ext cx="7772400" cy="3086100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000" dirty="0" smtClean="0">
                <a:latin typeface="Gill Sans MT"/>
                <a:cs typeface="Gill Sans MT"/>
              </a:rPr>
              <a:t>Discuss data </a:t>
            </a:r>
            <a:r>
              <a:rPr lang="en-US" sz="2000" dirty="0" smtClean="0">
                <a:latin typeface="Gill Sans MT"/>
                <a:cs typeface="Gill Sans MT"/>
              </a:rPr>
              <a:t>on timing of peak infectiousness</a:t>
            </a:r>
            <a:endParaRPr lang="en-US" sz="2000" dirty="0" smtClean="0">
              <a:latin typeface="Gill Sans MT"/>
              <a:cs typeface="Gill Sans MT"/>
            </a:endParaRPr>
          </a:p>
          <a:p>
            <a:pPr lvl="2"/>
            <a:r>
              <a:rPr lang="en-US" sz="1600" dirty="0" smtClean="0">
                <a:latin typeface="Gill Sans MT"/>
                <a:cs typeface="Gill Sans MT"/>
              </a:rPr>
              <a:t>Viral dynamics</a:t>
            </a:r>
          </a:p>
          <a:p>
            <a:pPr lvl="2"/>
            <a:r>
              <a:rPr lang="en-US" sz="1600" dirty="0" smtClean="0">
                <a:latin typeface="Gill Sans MT"/>
                <a:cs typeface="Gill Sans MT"/>
              </a:rPr>
              <a:t>Data on symptoms and correlation to culture positivity </a:t>
            </a:r>
          </a:p>
          <a:p>
            <a:pPr lvl="2"/>
            <a:r>
              <a:rPr lang="en-US" sz="1600" dirty="0" smtClean="0">
                <a:latin typeface="Gill Sans MT"/>
                <a:cs typeface="Gill Sans MT"/>
              </a:rPr>
              <a:t>Ct value correlation to culture positivity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000" dirty="0" smtClean="0">
                <a:latin typeface="Gill Sans MT"/>
                <a:cs typeface="Gill Sans MT"/>
              </a:rPr>
              <a:t>Describe data on masks, distancing, eye protection mitigation measures in </a:t>
            </a:r>
          </a:p>
          <a:p>
            <a:pPr lvl="2"/>
            <a:r>
              <a:rPr lang="en-US" sz="1600" dirty="0" smtClean="0">
                <a:latin typeface="Gill Sans MT"/>
                <a:cs typeface="Gill Sans MT"/>
              </a:rPr>
              <a:t>Community</a:t>
            </a:r>
          </a:p>
          <a:p>
            <a:pPr lvl="2"/>
            <a:r>
              <a:rPr lang="en-US" sz="1600" dirty="0" smtClean="0">
                <a:latin typeface="Gill Sans MT"/>
                <a:cs typeface="Gill Sans MT"/>
              </a:rPr>
              <a:t>Healthcare Settings</a:t>
            </a:r>
          </a:p>
          <a:p>
            <a:pPr lvl="2"/>
            <a:r>
              <a:rPr lang="en-US" sz="1600" dirty="0" smtClean="0">
                <a:latin typeface="Gill Sans MT"/>
                <a:cs typeface="Gill Sans MT"/>
              </a:rPr>
              <a:t>Home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6979"/>
            <a:ext cx="1998133" cy="1123950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 bwMode="auto">
          <a:xfrm>
            <a:off x="6470977" y="3465514"/>
            <a:ext cx="1248177" cy="939634"/>
          </a:xfrm>
          <a:prstGeom prst="mathMultiply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55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5A90-B226-664C-91F8-CB2BFA6C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39" y="514350"/>
            <a:ext cx="7772400" cy="857250"/>
          </a:xfrm>
        </p:spPr>
        <p:txBody>
          <a:bodyPr/>
          <a:lstStyle/>
          <a:p>
            <a:r>
              <a:rPr lang="en-US" b="0" dirty="0" smtClean="0">
                <a:latin typeface="Gill Sans MT" panose="020B0502020104020203" pitchFamily="34" charset="0"/>
              </a:rPr>
              <a:t>Questions</a:t>
            </a:r>
            <a:endParaRPr lang="en-US" b="0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6B546-D610-6A4D-A8A1-C6E94FAAA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When are patients with COVID-19 most infectious?</a:t>
            </a:r>
          </a:p>
          <a:p>
            <a:r>
              <a:rPr lang="en-US" sz="2400" dirty="0" smtClean="0">
                <a:latin typeface="Gill Sans MT" panose="020B0502020104020203" pitchFamily="34" charset="0"/>
              </a:rPr>
              <a:t>When </a:t>
            </a:r>
            <a:r>
              <a:rPr lang="en-US" sz="2400" dirty="0" smtClean="0">
                <a:latin typeface="Gill Sans MT" panose="020B0502020104020203" pitchFamily="34" charset="0"/>
              </a:rPr>
              <a:t>can transmission-based precautions be discontinued?</a:t>
            </a:r>
          </a:p>
          <a:p>
            <a:r>
              <a:rPr lang="en-US" sz="2400" dirty="0" smtClean="0">
                <a:latin typeface="Gill Sans MT" panose="020B0502020104020203" pitchFamily="34" charset="0"/>
              </a:rPr>
              <a:t>What data supports these recommendations?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4857750"/>
            <a:ext cx="449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hlinkClick r:id="rId2"/>
              </a:rPr>
              <a:t>https://news.mit.edu/2014/coughs-and-sneezes-float-farther-you-think</a:t>
            </a:r>
            <a:endParaRPr lang="en-US" sz="10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209925"/>
            <a:ext cx="2258766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39" y="628650"/>
            <a:ext cx="7772400" cy="857250"/>
          </a:xfrm>
        </p:spPr>
        <p:txBody>
          <a:bodyPr/>
          <a:lstStyle/>
          <a:p>
            <a:r>
              <a:rPr lang="en-US" b="0" dirty="0" smtClean="0">
                <a:latin typeface="Gill Sans MT"/>
                <a:cs typeface="Gill Sans MT"/>
              </a:rPr>
              <a:t>CDC Guidance</a:t>
            </a:r>
            <a:endParaRPr lang="en-US" b="0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latin typeface="Gill Sans MT"/>
                <a:cs typeface="Gill Sans MT"/>
              </a:rPr>
              <a:t>Updated August 2020</a:t>
            </a:r>
          </a:p>
          <a:p>
            <a:r>
              <a:rPr lang="en-US" sz="2400" dirty="0" smtClean="0">
                <a:latin typeface="Gill Sans MT"/>
                <a:cs typeface="Gill Sans MT"/>
              </a:rPr>
              <a:t>Symptom based strategy, as opposed to test based </a:t>
            </a:r>
          </a:p>
          <a:p>
            <a:r>
              <a:rPr lang="en-US" sz="2400" dirty="0" smtClean="0">
                <a:latin typeface="Gill Sans MT"/>
                <a:cs typeface="Gill Sans MT"/>
              </a:rPr>
              <a:t>Important clinical characteristics to consider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Disease severity</a:t>
            </a:r>
          </a:p>
          <a:p>
            <a:pPr lvl="1"/>
            <a:r>
              <a:rPr lang="en-US" sz="2000" dirty="0" smtClean="0">
                <a:latin typeface="Gill Sans MT"/>
                <a:cs typeface="Gill Sans MT"/>
              </a:rPr>
              <a:t>Immune compromised status</a:t>
            </a:r>
            <a:endParaRPr lang="en-US" sz="2000" dirty="0">
              <a:latin typeface="Gill Sans MT"/>
              <a:cs typeface="Gill Sans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5761" y="4781550"/>
            <a:ext cx="5878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hlinkClick r:id="rId2"/>
              </a:rPr>
              <a:t>https://www.wsj.com/articles/covid-19-tests-answers-on-cost-accuracy-and-turnaround-time-11599134378</a:t>
            </a:r>
            <a:endParaRPr lang="en-US" sz="10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94" y="3023038"/>
            <a:ext cx="2190750" cy="1459322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 bwMode="auto">
          <a:xfrm>
            <a:off x="6311625" y="2908738"/>
            <a:ext cx="1903687" cy="1663262"/>
          </a:xfrm>
          <a:prstGeom prst="mathMultiply">
            <a:avLst/>
          </a:prstGeom>
          <a:solidFill>
            <a:srgbClr val="002C7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1872308"/>
              </p:ext>
            </p:extLst>
          </p:nvPr>
        </p:nvGraphicFramePr>
        <p:xfrm>
          <a:off x="152400" y="57151"/>
          <a:ext cx="8850494" cy="43321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86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3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611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ill Sans MT" panose="020B0502020104020203" pitchFamily="34" charset="0"/>
                        </a:rPr>
                        <a:t>Clinical characteristics</a:t>
                      </a:r>
                      <a:endParaRPr lang="en-US" sz="14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Gill Sans MT" panose="020B0502020104020203" pitchFamily="34" charset="0"/>
                        </a:rPr>
                        <a:t>Can discontinue</a:t>
                      </a:r>
                      <a:r>
                        <a:rPr lang="en-US" sz="1400" baseline="0" dirty="0" smtClean="0">
                          <a:latin typeface="Gill Sans MT" panose="020B0502020104020203" pitchFamily="34" charset="0"/>
                        </a:rPr>
                        <a:t> transmission based precautions if</a:t>
                      </a:r>
                      <a:r>
                        <a:rPr lang="mr-IN" sz="1400" baseline="0" dirty="0" smtClean="0">
                          <a:latin typeface="Gill Sans MT" panose="020B0502020104020203" pitchFamily="34" charset="0"/>
                        </a:rPr>
                        <a:t>…</a:t>
                      </a:r>
                      <a:endParaRPr lang="en-US" sz="14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4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Asymptomatic, not severely* immune compromised</a:t>
                      </a:r>
                      <a:endParaRPr lang="en-US" sz="12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At least 10 days have passed since first positive test </a:t>
                      </a:r>
                      <a:endParaRPr lang="en-US" sz="12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1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Asymptomatic, severely immune compromised</a:t>
                      </a:r>
                    </a:p>
                    <a:p>
                      <a:endParaRPr lang="en-US" sz="12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At least 10 </a:t>
                      </a:r>
                      <a:r>
                        <a:rPr lang="mr-IN" sz="1200" dirty="0" smtClean="0">
                          <a:latin typeface="Gill Sans MT" panose="020B0502020104020203" pitchFamily="34" charset="0"/>
                        </a:rPr>
                        <a:t>–</a:t>
                      </a:r>
                      <a:r>
                        <a:rPr lang="en-US" sz="1200" baseline="0" dirty="0" smtClean="0">
                          <a:latin typeface="Gill Sans MT" panose="020B0502020104020203" pitchFamily="34" charset="0"/>
                        </a:rPr>
                        <a:t> 20 days</a:t>
                      </a: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 have passed since first positive test </a:t>
                      </a:r>
                      <a:endParaRPr lang="en-US" sz="1200" dirty="0" smtClean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31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Mild/Moderate illness, not severely immune</a:t>
                      </a:r>
                      <a:r>
                        <a:rPr lang="en-US" sz="1200" baseline="0" dirty="0" smtClean="0">
                          <a:latin typeface="Gill Sans MT" panose="020B0502020104020203" pitchFamily="34" charset="0"/>
                        </a:rPr>
                        <a:t> compromised</a:t>
                      </a:r>
                      <a:endParaRPr lang="en-US" sz="1200" dirty="0" smtClean="0">
                        <a:latin typeface="Gill Sans MT" panose="020B0502020104020203" pitchFamily="34" charset="0"/>
                      </a:endParaRPr>
                    </a:p>
                    <a:p>
                      <a:endParaRPr lang="en-US" sz="12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At least 10 days have passed since symptoms first appeared </a:t>
                      </a: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and</a:t>
                      </a:r>
                      <a:endParaRPr lang="en-US" sz="1200" dirty="0" smtClean="0">
                        <a:latin typeface="Gill Sans MT" panose="020B0502020104020203" pitchFamily="34" charset="0"/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At least 24 hours have passed since last fever without the use of fever-reducing medications and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Symptoms (cough, shortness of breath) have improved</a:t>
                      </a:r>
                      <a:endParaRPr lang="en-US" sz="1200" i="0" dirty="0" smtClean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2542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Severe/Critical disease OR severely immune compromised**</a:t>
                      </a:r>
                      <a:endParaRPr lang="en-US" sz="12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At least 10 days and up to 20 days have passed since symptoms first appeared and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At least 24 hours have passed since last fever without the use of fever-reducing medications and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Symptoms (cough, shortness of breath) have improved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200" dirty="0" smtClean="0">
                          <a:latin typeface="Gill Sans MT" panose="020B0502020104020203" pitchFamily="34" charset="0"/>
                        </a:rPr>
                        <a:t>Consider consultation with infection control experts</a:t>
                      </a:r>
                      <a:endParaRPr lang="en-US" sz="1200" i="0" dirty="0" smtClean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4389294"/>
            <a:ext cx="88504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ill Sans MT"/>
                <a:cs typeface="Gill Sans MT"/>
              </a:rPr>
              <a:t>*Severely immune compromised: on </a:t>
            </a:r>
            <a:r>
              <a:rPr lang="en-US" sz="1100" dirty="0">
                <a:latin typeface="Gill Sans MT"/>
                <a:cs typeface="Gill Sans MT"/>
              </a:rPr>
              <a:t>chemotherapy for cancer</a:t>
            </a:r>
            <a:r>
              <a:rPr lang="en-US" sz="1100" dirty="0">
                <a:latin typeface="Gill Sans MT"/>
                <a:cs typeface="Gill Sans MT"/>
              </a:rPr>
              <a:t>, </a:t>
            </a:r>
            <a:r>
              <a:rPr lang="en-US" sz="1100" dirty="0">
                <a:latin typeface="Gill Sans MT"/>
                <a:cs typeface="Gill Sans MT"/>
              </a:rPr>
              <a:t>within one year out from receiving a </a:t>
            </a:r>
            <a:r>
              <a:rPr lang="en-US" sz="1100" dirty="0">
                <a:latin typeface="Gill Sans MT"/>
                <a:cs typeface="Gill Sans MT"/>
              </a:rPr>
              <a:t>HSCT or SOT, </a:t>
            </a:r>
            <a:r>
              <a:rPr lang="en-US" sz="1100" dirty="0">
                <a:latin typeface="Gill Sans MT"/>
                <a:cs typeface="Gill Sans MT"/>
              </a:rPr>
              <a:t>untreated HIV infection with CD4 T lymphocyte count &lt; 200, combined primary immunodeficiency disorder, and receipt of prednisone &gt;20mg/day for more than 14 </a:t>
            </a:r>
            <a:r>
              <a:rPr lang="en-US" sz="1100" dirty="0">
                <a:latin typeface="Gill Sans MT"/>
                <a:cs typeface="Gill Sans MT"/>
              </a:rPr>
              <a:t>days</a:t>
            </a:r>
          </a:p>
          <a:p>
            <a:r>
              <a:rPr lang="en-US" sz="1100" dirty="0">
                <a:latin typeface="Gill Sans MT"/>
                <a:cs typeface="Gill Sans MT"/>
              </a:rPr>
              <a:t>** Can consider a test-based strategy</a:t>
            </a:r>
            <a:endParaRPr lang="en-US" sz="1100" dirty="0">
              <a:latin typeface="Gill Sans MT"/>
              <a:cs typeface="Gill Sans M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058" y="4919371"/>
            <a:ext cx="507983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/>
              <a:t>https://</a:t>
            </a:r>
            <a:r>
              <a:rPr lang="en-US" sz="750" dirty="0" err="1"/>
              <a:t>www.cdc.gov</a:t>
            </a:r>
            <a:r>
              <a:rPr lang="en-US" sz="750" dirty="0"/>
              <a:t>/coronavirus/2019-ncov/</a:t>
            </a:r>
            <a:r>
              <a:rPr lang="en-US" sz="750" dirty="0" err="1"/>
              <a:t>hcp</a:t>
            </a:r>
            <a:r>
              <a:rPr lang="en-US" sz="750" dirty="0"/>
              <a:t>/disposition-hospitalized-</a:t>
            </a:r>
            <a:r>
              <a:rPr lang="en-US" sz="750" dirty="0" err="1"/>
              <a:t>patients.html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0867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3750" y="1823244"/>
            <a:ext cx="7886700" cy="994172"/>
          </a:xfrm>
        </p:spPr>
        <p:txBody>
          <a:bodyPr/>
          <a:lstStyle/>
          <a:p>
            <a:pPr algn="ctr"/>
            <a:r>
              <a:rPr lang="en-US" b="0" dirty="0">
                <a:latin typeface="Gill Sans MT" panose="020B0502020104020203" pitchFamily="34" charset="0"/>
              </a:rPr>
              <a:t>Viral Dynamics, Culture, and Symptoms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03223" y="4767263"/>
            <a:ext cx="5240777" cy="273844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7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78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3215"/>
            <a:ext cx="7772400" cy="857250"/>
          </a:xfrm>
        </p:spPr>
        <p:txBody>
          <a:bodyPr/>
          <a:lstStyle/>
          <a:p>
            <a:r>
              <a:rPr lang="en-US" sz="3200" b="0" dirty="0" smtClean="0">
                <a:latin typeface="Gill Sans MT"/>
                <a:cs typeface="Gill Sans MT"/>
              </a:rPr>
              <a:t>Persistence of Viral RNA Shedding</a:t>
            </a:r>
            <a:endParaRPr lang="en-US" sz="3200" b="0" dirty="0">
              <a:latin typeface="Gill Sans MT"/>
              <a:cs typeface="Gill Sans M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372143"/>
            <a:ext cx="3545753" cy="3263504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/>
                <a:cs typeface="Gill Sans MT"/>
              </a:rPr>
              <a:t>378 patients diagnosed with COVID‐</a:t>
            </a:r>
            <a:r>
              <a:rPr lang="en-US" dirty="0" smtClean="0">
                <a:latin typeface="Gill Sans MT"/>
                <a:cs typeface="Gill Sans MT"/>
              </a:rPr>
              <a:t>19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Gill Sans MT"/>
                <a:cs typeface="Gill Sans MT"/>
              </a:rPr>
              <a:t>Review of EMR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Gill Sans MT"/>
                <a:cs typeface="Gill Sans MT"/>
              </a:rPr>
              <a:t>Median </a:t>
            </a:r>
            <a:r>
              <a:rPr lang="en-US" dirty="0">
                <a:latin typeface="Gill Sans MT"/>
                <a:cs typeface="Gill Sans MT"/>
              </a:rPr>
              <a:t>age of the </a:t>
            </a:r>
            <a:r>
              <a:rPr lang="en-US" dirty="0" smtClean="0">
                <a:latin typeface="Gill Sans MT"/>
                <a:cs typeface="Gill Sans MT"/>
              </a:rPr>
              <a:t>patients </a:t>
            </a:r>
            <a:r>
              <a:rPr lang="en-US" dirty="0">
                <a:latin typeface="Gill Sans MT"/>
                <a:cs typeface="Gill Sans MT"/>
              </a:rPr>
              <a:t>57.5 </a:t>
            </a:r>
            <a:r>
              <a:rPr lang="en-US" dirty="0" smtClean="0">
                <a:latin typeface="Gill Sans MT"/>
                <a:cs typeface="Gill Sans MT"/>
              </a:rPr>
              <a:t>years (IQR </a:t>
            </a:r>
            <a:r>
              <a:rPr lang="en-US" dirty="0">
                <a:latin typeface="Gill Sans MT"/>
                <a:cs typeface="Gill Sans MT"/>
              </a:rPr>
              <a:t>52‐65) </a:t>
            </a:r>
            <a:endParaRPr lang="en-US" dirty="0" smtClean="0">
              <a:latin typeface="Gill Sans MT"/>
              <a:cs typeface="Gill Sans MT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latin typeface="Gill Sans MT"/>
                <a:cs typeface="Gill Sans MT"/>
              </a:rPr>
              <a:t>33 (</a:t>
            </a:r>
            <a:r>
              <a:rPr lang="en-US" dirty="0">
                <a:latin typeface="Gill Sans MT"/>
                <a:cs typeface="Gill Sans MT"/>
              </a:rPr>
              <a:t>91.7%) and 3 (8.3%) patients had </a:t>
            </a:r>
            <a:r>
              <a:rPr lang="en-US" dirty="0" smtClean="0">
                <a:latin typeface="Gill Sans MT"/>
                <a:cs typeface="Gill Sans MT"/>
              </a:rPr>
              <a:t>mild/severe </a:t>
            </a:r>
            <a:r>
              <a:rPr lang="en-US" dirty="0">
                <a:latin typeface="Gill Sans MT"/>
                <a:cs typeface="Gill Sans MT"/>
              </a:rPr>
              <a:t>COVID‐</a:t>
            </a:r>
            <a:r>
              <a:rPr lang="en-US" dirty="0" smtClean="0">
                <a:latin typeface="Gill Sans MT"/>
                <a:cs typeface="Gill Sans MT"/>
              </a:rPr>
              <a:t>19</a:t>
            </a:r>
            <a:endParaRPr lang="en-US" dirty="0">
              <a:latin typeface="Gill Sans MT"/>
              <a:cs typeface="Gill Sans MT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Gill Sans MT"/>
                <a:cs typeface="Gill Sans MT"/>
              </a:rPr>
              <a:t>M</a:t>
            </a:r>
            <a:r>
              <a:rPr lang="en-US" dirty="0" smtClean="0">
                <a:latin typeface="Gill Sans MT"/>
                <a:cs typeface="Gill Sans MT"/>
              </a:rPr>
              <a:t>edian duration </a:t>
            </a:r>
            <a:r>
              <a:rPr lang="en-US" dirty="0">
                <a:latin typeface="Gill Sans MT"/>
                <a:cs typeface="Gill Sans MT"/>
              </a:rPr>
              <a:t>viral RNA shedding =</a:t>
            </a:r>
            <a:r>
              <a:rPr lang="en-US" dirty="0" smtClean="0">
                <a:latin typeface="Gill Sans MT"/>
                <a:cs typeface="Gill Sans MT"/>
              </a:rPr>
              <a:t> </a:t>
            </a:r>
            <a:r>
              <a:rPr lang="en-US" dirty="0">
                <a:latin typeface="Gill Sans MT"/>
                <a:cs typeface="Gill Sans MT"/>
              </a:rPr>
              <a:t>53.5 days (IQR 47.75‐60.5</a:t>
            </a:r>
            <a:r>
              <a:rPr lang="en-US" dirty="0" smtClean="0">
                <a:latin typeface="Gill Sans MT"/>
                <a:cs typeface="Gill Sans MT"/>
              </a:rPr>
              <a:t>)</a:t>
            </a:r>
            <a:endParaRPr lang="en-US" dirty="0">
              <a:latin typeface="Gill Sans MT"/>
              <a:cs typeface="Gill Sans M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03" y="1681671"/>
            <a:ext cx="4762500" cy="282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80682" y="4856852"/>
            <a:ext cx="52562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750" dirty="0"/>
              <a:t>Li N, et al. J Med </a:t>
            </a:r>
            <a:r>
              <a:rPr lang="nb-NO" sz="750" dirty="0" err="1"/>
              <a:t>Virol</a:t>
            </a:r>
            <a:r>
              <a:rPr lang="nb-NO" sz="750" dirty="0"/>
              <a:t>. 2020. PMID: 32347980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3145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HM_Whi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3161</TotalTime>
  <Words>3341</Words>
  <Application>Microsoft Office PowerPoint</Application>
  <PresentationFormat>On-screen Show (16:9)</PresentationFormat>
  <Paragraphs>306</Paragraphs>
  <Slides>49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MS PGothic</vt:lpstr>
      <vt:lpstr>Arial</vt:lpstr>
      <vt:lpstr>Calibri</vt:lpstr>
      <vt:lpstr>Gill Sans MT</vt:lpstr>
      <vt:lpstr>Times</vt:lpstr>
      <vt:lpstr>Wingdings</vt:lpstr>
      <vt:lpstr>JHM_White</vt:lpstr>
      <vt:lpstr>COVID-19: Infectiousness &amp; Mitigation Strategies</vt:lpstr>
      <vt:lpstr>Objectives </vt:lpstr>
      <vt:lpstr>PowerPoint Presentation</vt:lpstr>
      <vt:lpstr>Timing of Peak Infectiousness and Isolation</vt:lpstr>
      <vt:lpstr>Questions</vt:lpstr>
      <vt:lpstr>CDC Guidance</vt:lpstr>
      <vt:lpstr>PowerPoint Presentation</vt:lpstr>
      <vt:lpstr>Viral Dynamics, Culture, and Symptoms</vt:lpstr>
      <vt:lpstr>Persistence of Viral RNA Shedding</vt:lpstr>
      <vt:lpstr>Nasopharyngeal Viral RNA Load Peaks Early</vt:lpstr>
      <vt:lpstr>Nasopharyngeal Viral RNA Load Peaks Early</vt:lpstr>
      <vt:lpstr>Nasopharyngeal Viral RNA Load and Symptoms</vt:lpstr>
      <vt:lpstr>Time From Symptom Onset and Infectiousness</vt:lpstr>
      <vt:lpstr>Time From Symptom Onset and Infectiousness</vt:lpstr>
      <vt:lpstr>Time From Symptom Onset and Infectiousness</vt:lpstr>
      <vt:lpstr>Nasopharyngeal Viral RNA Load and Viral Culture</vt:lpstr>
      <vt:lpstr>Nasopharyngeal Viral RNA Load and Viral Culture</vt:lpstr>
      <vt:lpstr>Nasopharyngeal Viral RNA Load and Viral Culture</vt:lpstr>
      <vt:lpstr>Nasopharyngeal Viral RNA Load, Symptoms, and Viral Culture</vt:lpstr>
      <vt:lpstr>Nasopharyngeal Viral RNA Load, Symptoms, and Viral Culture</vt:lpstr>
      <vt:lpstr>Nasopharyngeal Viral RNA Load, Ct Value, Viral Culture</vt:lpstr>
      <vt:lpstr>Nasopharyngeal Viral RNA Load, Ct Value, Viral Culture</vt:lpstr>
      <vt:lpstr>PowerPoint Presentation</vt:lpstr>
      <vt:lpstr>PowerPoint Presentation</vt:lpstr>
      <vt:lpstr>Nasopharyngeal Viral RNA Load, Ct Value, Viral Culture</vt:lpstr>
      <vt:lpstr>Nasopharyngeal Viral RNA Load, Ct Value, Viral Culture</vt:lpstr>
      <vt:lpstr>Nasopharyngeal Viral RNA Load, Ct Value, Viral Culture</vt:lpstr>
      <vt:lpstr>Key Points</vt:lpstr>
      <vt:lpstr> Mitigation of transmission </vt:lpstr>
      <vt:lpstr>Questions </vt:lpstr>
      <vt:lpstr>Asymptomatic Transmission</vt:lpstr>
      <vt:lpstr>Asymptomatic Transmission</vt:lpstr>
      <vt:lpstr>Asymptomatic Transmission</vt:lpstr>
      <vt:lpstr>Mitigation Measures and Transmission: Community</vt:lpstr>
      <vt:lpstr>PowerPoint Presentation</vt:lpstr>
      <vt:lpstr>Mitigation Measures and Transmission: Hospitals</vt:lpstr>
      <vt:lpstr>Mitigation Measures and Transmission: Hospitals</vt:lpstr>
      <vt:lpstr>Mitigation Measures and Transmission: Hospitals</vt:lpstr>
      <vt:lpstr>Mitigation Measures and Transmission: Households</vt:lpstr>
      <vt:lpstr>Other Data for Mitigation: Masks</vt:lpstr>
      <vt:lpstr>Mitigation: Distancing, Masks</vt:lpstr>
      <vt:lpstr>Mitigation: Distancing, Masks</vt:lpstr>
      <vt:lpstr>Other Data for Mitigation: Distancing</vt:lpstr>
      <vt:lpstr>Other Data for Mitigation: Eye Protection</vt:lpstr>
      <vt:lpstr>CDC Updates Close Contact Definition</vt:lpstr>
      <vt:lpstr>CDC Updates Close Contact Definition</vt:lpstr>
      <vt:lpstr>Key Points</vt:lpstr>
      <vt:lpstr>Key Points</vt:lpstr>
      <vt:lpstr>Objectives </vt:lpstr>
    </vt:vector>
  </TitlesOfParts>
  <Company>Johns Hopkins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Lea Hbeishy</dc:creator>
  <cp:lastModifiedBy>Natasha Chida</cp:lastModifiedBy>
  <cp:revision>84</cp:revision>
  <dcterms:created xsi:type="dcterms:W3CDTF">2019-08-23T16:02:40Z</dcterms:created>
  <dcterms:modified xsi:type="dcterms:W3CDTF">2020-10-28T06:30:21Z</dcterms:modified>
</cp:coreProperties>
</file>