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302" r:id="rId3"/>
    <p:sldId id="280" r:id="rId4"/>
    <p:sldId id="284" r:id="rId5"/>
    <p:sldId id="303" r:id="rId6"/>
    <p:sldId id="268" r:id="rId7"/>
    <p:sldId id="276" r:id="rId8"/>
    <p:sldId id="277" r:id="rId9"/>
    <p:sldId id="278" r:id="rId10"/>
    <p:sldId id="29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24F94E-E57F-4088-9EF2-5AC5668A0A0B}" v="23" dt="2023-05-05T01:31:43.4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ry Bottorff" userId="410a611a67cb2cde" providerId="LiveId" clId="{2924F94E-E57F-4088-9EF2-5AC5668A0A0B}"/>
    <pc:docChg chg="undo custSel addSld delSld modSld">
      <pc:chgData name="Larry Bottorff" userId="410a611a67cb2cde" providerId="LiveId" clId="{2924F94E-E57F-4088-9EF2-5AC5668A0A0B}" dt="2023-05-05T18:28:03.061" v="1090" actId="20577"/>
      <pc:docMkLst>
        <pc:docMk/>
      </pc:docMkLst>
      <pc:sldChg chg="modSp mod">
        <pc:chgData name="Larry Bottorff" userId="410a611a67cb2cde" providerId="LiveId" clId="{2924F94E-E57F-4088-9EF2-5AC5668A0A0B}" dt="2023-05-04T17:19:49.300" v="46" actId="20577"/>
        <pc:sldMkLst>
          <pc:docMk/>
          <pc:sldMk cId="2848974439" sldId="259"/>
        </pc:sldMkLst>
        <pc:spChg chg="mod">
          <ac:chgData name="Larry Bottorff" userId="410a611a67cb2cde" providerId="LiveId" clId="{2924F94E-E57F-4088-9EF2-5AC5668A0A0B}" dt="2023-05-04T17:19:20.697" v="7" actId="20577"/>
          <ac:spMkLst>
            <pc:docMk/>
            <pc:sldMk cId="2848974439" sldId="259"/>
            <ac:spMk id="3" creationId="{2E55F584-31A1-456A-8390-28FF1FC142F1}"/>
          </ac:spMkLst>
        </pc:spChg>
        <pc:spChg chg="mod">
          <ac:chgData name="Larry Bottorff" userId="410a611a67cb2cde" providerId="LiveId" clId="{2924F94E-E57F-4088-9EF2-5AC5668A0A0B}" dt="2023-05-04T17:19:49.300" v="46" actId="20577"/>
          <ac:spMkLst>
            <pc:docMk/>
            <pc:sldMk cId="2848974439" sldId="259"/>
            <ac:spMk id="9" creationId="{8B1941A7-8092-45D1-A0BE-96B1A9371BAE}"/>
          </ac:spMkLst>
        </pc:spChg>
      </pc:sldChg>
      <pc:sldChg chg="addSp delSp modSp mod">
        <pc:chgData name="Larry Bottorff" userId="410a611a67cb2cde" providerId="LiveId" clId="{2924F94E-E57F-4088-9EF2-5AC5668A0A0B}" dt="2023-05-05T01:19:56.337" v="80" actId="1076"/>
        <pc:sldMkLst>
          <pc:docMk/>
          <pc:sldMk cId="3958706754" sldId="268"/>
        </pc:sldMkLst>
        <pc:picChg chg="add mod">
          <ac:chgData name="Larry Bottorff" userId="410a611a67cb2cde" providerId="LiveId" clId="{2924F94E-E57F-4088-9EF2-5AC5668A0A0B}" dt="2023-05-05T01:19:56.337" v="80" actId="1076"/>
          <ac:picMkLst>
            <pc:docMk/>
            <pc:sldMk cId="3958706754" sldId="268"/>
            <ac:picMk id="3" creationId="{4EAA74C3-D0CC-82C4-1A6D-D061FFB28446}"/>
          </ac:picMkLst>
        </pc:picChg>
        <pc:picChg chg="del">
          <ac:chgData name="Larry Bottorff" userId="410a611a67cb2cde" providerId="LiveId" clId="{2924F94E-E57F-4088-9EF2-5AC5668A0A0B}" dt="2023-05-05T01:19:37.404" v="75" actId="478"/>
          <ac:picMkLst>
            <pc:docMk/>
            <pc:sldMk cId="3958706754" sldId="268"/>
            <ac:picMk id="7" creationId="{BE57354D-2210-4F94-93F8-D33A2A279407}"/>
          </ac:picMkLst>
        </pc:picChg>
      </pc:sldChg>
      <pc:sldChg chg="del">
        <pc:chgData name="Larry Bottorff" userId="410a611a67cb2cde" providerId="LiveId" clId="{2924F94E-E57F-4088-9EF2-5AC5668A0A0B}" dt="2023-05-04T17:21:03.587" v="55" actId="2696"/>
        <pc:sldMkLst>
          <pc:docMk/>
          <pc:sldMk cId="1509924309" sldId="272"/>
        </pc:sldMkLst>
      </pc:sldChg>
      <pc:sldChg chg="modSp mod">
        <pc:chgData name="Larry Bottorff" userId="410a611a67cb2cde" providerId="LiveId" clId="{2924F94E-E57F-4088-9EF2-5AC5668A0A0B}" dt="2023-05-05T01:20:31.717" v="83" actId="1076"/>
        <pc:sldMkLst>
          <pc:docMk/>
          <pc:sldMk cId="1440429223" sldId="276"/>
        </pc:sldMkLst>
        <pc:picChg chg="mod">
          <ac:chgData name="Larry Bottorff" userId="410a611a67cb2cde" providerId="LiveId" clId="{2924F94E-E57F-4088-9EF2-5AC5668A0A0B}" dt="2023-05-05T01:20:31.717" v="83" actId="1076"/>
          <ac:picMkLst>
            <pc:docMk/>
            <pc:sldMk cId="1440429223" sldId="276"/>
            <ac:picMk id="8" creationId="{5A428C34-293F-4FDC-A363-E52DF79BAA4E}"/>
          </ac:picMkLst>
        </pc:picChg>
      </pc:sldChg>
      <pc:sldChg chg="modSp mod">
        <pc:chgData name="Larry Bottorff" userId="410a611a67cb2cde" providerId="LiveId" clId="{2924F94E-E57F-4088-9EF2-5AC5668A0A0B}" dt="2023-05-05T01:21:14.895" v="85" actId="1076"/>
        <pc:sldMkLst>
          <pc:docMk/>
          <pc:sldMk cId="2170356522" sldId="277"/>
        </pc:sldMkLst>
        <pc:picChg chg="mod">
          <ac:chgData name="Larry Bottorff" userId="410a611a67cb2cde" providerId="LiveId" clId="{2924F94E-E57F-4088-9EF2-5AC5668A0A0B}" dt="2023-05-05T01:21:14.895" v="85" actId="1076"/>
          <ac:picMkLst>
            <pc:docMk/>
            <pc:sldMk cId="2170356522" sldId="277"/>
            <ac:picMk id="7" creationId="{C83ABCDC-A78D-4978-B7E1-3CD3B0C49E65}"/>
          </ac:picMkLst>
        </pc:picChg>
      </pc:sldChg>
      <pc:sldChg chg="modSp">
        <pc:chgData name="Larry Bottorff" userId="410a611a67cb2cde" providerId="LiveId" clId="{2924F94E-E57F-4088-9EF2-5AC5668A0A0B}" dt="2023-05-05T01:31:43.406" v="108" actId="1076"/>
        <pc:sldMkLst>
          <pc:docMk/>
          <pc:sldMk cId="76261716" sldId="280"/>
        </pc:sldMkLst>
        <pc:picChg chg="mod">
          <ac:chgData name="Larry Bottorff" userId="410a611a67cb2cde" providerId="LiveId" clId="{2924F94E-E57F-4088-9EF2-5AC5668A0A0B}" dt="2023-05-05T01:31:43.406" v="108" actId="1076"/>
          <ac:picMkLst>
            <pc:docMk/>
            <pc:sldMk cId="76261716" sldId="280"/>
            <ac:picMk id="2" creationId="{FF24C85C-7B40-4B96-8AC3-1FEC877298C1}"/>
          </ac:picMkLst>
        </pc:picChg>
        <pc:picChg chg="mod">
          <ac:chgData name="Larry Bottorff" userId="410a611a67cb2cde" providerId="LiveId" clId="{2924F94E-E57F-4088-9EF2-5AC5668A0A0B}" dt="2023-05-05T01:31:37.836" v="106" actId="1076"/>
          <ac:picMkLst>
            <pc:docMk/>
            <pc:sldMk cId="76261716" sldId="280"/>
            <ac:picMk id="1026" creationId="{AB1CD5F8-8709-4C9D-9B2E-E73A227647F1}"/>
          </ac:picMkLst>
        </pc:picChg>
        <pc:picChg chg="mod">
          <ac:chgData name="Larry Bottorff" userId="410a611a67cb2cde" providerId="LiveId" clId="{2924F94E-E57F-4088-9EF2-5AC5668A0A0B}" dt="2023-05-05T01:31:39.355" v="107" actId="1076"/>
          <ac:picMkLst>
            <pc:docMk/>
            <pc:sldMk cId="76261716" sldId="280"/>
            <ac:picMk id="1028" creationId="{6480838E-0634-4140-A0F0-04F54DAE514C}"/>
          </ac:picMkLst>
        </pc:picChg>
      </pc:sldChg>
      <pc:sldChg chg="modSp mod">
        <pc:chgData name="Larry Bottorff" userId="410a611a67cb2cde" providerId="LiveId" clId="{2924F94E-E57F-4088-9EF2-5AC5668A0A0B}" dt="2023-05-05T17:28:16.293" v="212" actId="20577"/>
        <pc:sldMkLst>
          <pc:docMk/>
          <pc:sldMk cId="2680003740" sldId="284"/>
        </pc:sldMkLst>
        <pc:spChg chg="mod">
          <ac:chgData name="Larry Bottorff" userId="410a611a67cb2cde" providerId="LiveId" clId="{2924F94E-E57F-4088-9EF2-5AC5668A0A0B}" dt="2023-05-05T17:28:16.293" v="212" actId="20577"/>
          <ac:spMkLst>
            <pc:docMk/>
            <pc:sldMk cId="2680003740" sldId="284"/>
            <ac:spMk id="2" creationId="{899E846C-0C8D-448C-99B0-4DECD110BCAF}"/>
          </ac:spMkLst>
        </pc:spChg>
        <pc:spChg chg="mod">
          <ac:chgData name="Larry Bottorff" userId="410a611a67cb2cde" providerId="LiveId" clId="{2924F94E-E57F-4088-9EF2-5AC5668A0A0B}" dt="2023-05-05T17:28:02.931" v="198" actId="1076"/>
          <ac:spMkLst>
            <pc:docMk/>
            <pc:sldMk cId="2680003740" sldId="284"/>
            <ac:spMk id="3" creationId="{2E55F584-31A1-456A-8390-28FF1FC142F1}"/>
          </ac:spMkLst>
        </pc:spChg>
      </pc:sldChg>
      <pc:sldChg chg="addSp delSp modSp mod">
        <pc:chgData name="Larry Bottorff" userId="410a611a67cb2cde" providerId="LiveId" clId="{2924F94E-E57F-4088-9EF2-5AC5668A0A0B}" dt="2023-05-05T17:20:43.115" v="123" actId="20577"/>
        <pc:sldMkLst>
          <pc:docMk/>
          <pc:sldMk cId="1794000866" sldId="291"/>
        </pc:sldMkLst>
        <pc:spChg chg="add del mod">
          <ac:chgData name="Larry Bottorff" userId="410a611a67cb2cde" providerId="LiveId" clId="{2924F94E-E57F-4088-9EF2-5AC5668A0A0B}" dt="2023-05-05T17:20:43.115" v="123" actId="20577"/>
          <ac:spMkLst>
            <pc:docMk/>
            <pc:sldMk cId="1794000866" sldId="291"/>
            <ac:spMk id="6" creationId="{00000000-0000-0000-0000-000000000000}"/>
          </ac:spMkLst>
        </pc:spChg>
      </pc:sldChg>
      <pc:sldChg chg="modSp mod">
        <pc:chgData name="Larry Bottorff" userId="410a611a67cb2cde" providerId="LiveId" clId="{2924F94E-E57F-4088-9EF2-5AC5668A0A0B}" dt="2023-05-05T18:28:03.061" v="1090" actId="20577"/>
        <pc:sldMkLst>
          <pc:docMk/>
          <pc:sldMk cId="2212852244" sldId="302"/>
        </pc:sldMkLst>
        <pc:spChg chg="mod">
          <ac:chgData name="Larry Bottorff" userId="410a611a67cb2cde" providerId="LiveId" clId="{2924F94E-E57F-4088-9EF2-5AC5668A0A0B}" dt="2023-05-04T17:20:23.740" v="54" actId="20577"/>
          <ac:spMkLst>
            <pc:docMk/>
            <pc:sldMk cId="2212852244" sldId="302"/>
            <ac:spMk id="2" creationId="{899E846C-0C8D-448C-99B0-4DECD110BCAF}"/>
          </ac:spMkLst>
        </pc:spChg>
        <pc:spChg chg="mod">
          <ac:chgData name="Larry Bottorff" userId="410a611a67cb2cde" providerId="LiveId" clId="{2924F94E-E57F-4088-9EF2-5AC5668A0A0B}" dt="2023-05-05T18:28:03.061" v="1090" actId="20577"/>
          <ac:spMkLst>
            <pc:docMk/>
            <pc:sldMk cId="2212852244" sldId="302"/>
            <ac:spMk id="3" creationId="{2E55F584-31A1-456A-8390-28FF1FC142F1}"/>
          </ac:spMkLst>
        </pc:spChg>
      </pc:sldChg>
      <pc:sldChg chg="add del">
        <pc:chgData name="Larry Bottorff" userId="410a611a67cb2cde" providerId="LiveId" clId="{2924F94E-E57F-4088-9EF2-5AC5668A0A0B}" dt="2023-05-05T17:28:26.586" v="213" actId="2696"/>
        <pc:sldMkLst>
          <pc:docMk/>
          <pc:sldMk cId="169818126" sldId="303"/>
        </pc:sldMkLst>
      </pc:sldChg>
      <pc:sldChg chg="modSp add mod">
        <pc:chgData name="Larry Bottorff" userId="410a611a67cb2cde" providerId="LiveId" clId="{2924F94E-E57F-4088-9EF2-5AC5668A0A0B}" dt="2023-05-05T17:32:01.235" v="320" actId="1076"/>
        <pc:sldMkLst>
          <pc:docMk/>
          <pc:sldMk cId="2422172438" sldId="303"/>
        </pc:sldMkLst>
        <pc:spChg chg="mod">
          <ac:chgData name="Larry Bottorff" userId="410a611a67cb2cde" providerId="LiveId" clId="{2924F94E-E57F-4088-9EF2-5AC5668A0A0B}" dt="2023-05-05T17:28:40.781" v="232" actId="6549"/>
          <ac:spMkLst>
            <pc:docMk/>
            <pc:sldMk cId="2422172438" sldId="303"/>
            <ac:spMk id="2" creationId="{899E846C-0C8D-448C-99B0-4DECD110BCAF}"/>
          </ac:spMkLst>
        </pc:spChg>
        <pc:spChg chg="mod">
          <ac:chgData name="Larry Bottorff" userId="410a611a67cb2cde" providerId="LiveId" clId="{2924F94E-E57F-4088-9EF2-5AC5668A0A0B}" dt="2023-05-05T17:32:01.235" v="320" actId="1076"/>
          <ac:spMkLst>
            <pc:docMk/>
            <pc:sldMk cId="2422172438" sldId="303"/>
            <ac:spMk id="3" creationId="{2E55F584-31A1-456A-8390-28FF1FC142F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87C10-75BE-4181-8FAB-7DE23F285C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B28E95-04A1-47C6-BE90-A8EAD66D2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BA589-4A31-4A78-B5F3-E0F1D1038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040E-0507-4991-90CF-137CCBE0DCB7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0A363-4653-4240-96AB-04B8A16C0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3CE2E-AE87-4264-8167-E39608B10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D549-F3BF-4544-9224-B6B7FAD9C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38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2DD7-9956-4A2F-B339-F8426BA49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5E723C-CFFB-4B23-A7ED-60AC60BB4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64CF3-D23A-4FFE-80D8-17EAABE16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040E-0507-4991-90CF-137CCBE0DCB7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46E94-F898-40E5-82B6-C57F92C9D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20198-C679-4106-8313-B63584346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D549-F3BF-4544-9224-B6B7FAD9C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41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5A2EDD-3DBA-457B-80D6-CC87E414E5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F839B3-AD2C-45A0-B261-A86DAA4224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4B129-B38A-467D-9A1A-5787C2A5D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040E-0507-4991-90CF-137CCBE0DCB7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132AC-9C80-42B5-A265-D34805E52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C15DF-1A75-442A-A2B0-F830CE1FD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D549-F3BF-4544-9224-B6B7FAD9C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27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A7E65-E8CF-48AF-882F-F42B49DED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2E9B8-432D-4811-8F85-28DBF84AB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B329C-3042-40B2-AB49-BA89E8D39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040E-0507-4991-90CF-137CCBE0DCB7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C7156-5B19-4365-A118-75D6A0E9D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4554A-8FC8-4AA8-AB5A-0E602F67F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D549-F3BF-4544-9224-B6B7FAD9C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38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C8F23-3BBB-47F1-8145-1A10DFAF7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E4A8C-668F-4B05-B159-13BE165FC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148EF-EB5A-457C-A2C8-7B3FBA07D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040E-0507-4991-90CF-137CCBE0DCB7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412B8-E93D-4DB5-AE6A-7A0BC169A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A82E0-77A9-4754-979C-8C491E784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D549-F3BF-4544-9224-B6B7FAD9C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58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EB6C3-37F3-41CD-B5BF-A222DCE3E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04EBD-8075-4A35-B3D6-E3A4A0C4A1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FB295B-00BE-4B7E-8A98-BC982D63A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8595D4-340E-48BE-835C-86972B4CC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040E-0507-4991-90CF-137CCBE0DCB7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76B4-BA25-4220-AD00-E615BF5AF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97BC85-1871-47C4-B89B-D54198194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D549-F3BF-4544-9224-B6B7FAD9C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63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796AE-97B6-4C3A-98CD-0C2871E8D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4AE2B5-E03C-43CE-8AA8-DAFBF691E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DEAEF0-36F9-4183-A15B-8A1AFE3A8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5EEF9E-082D-4627-9C45-BDF53DA47C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69ECD9-214D-4921-A9B0-E8066BE85B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4923E3-C27D-4BF2-9235-88A40D082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040E-0507-4991-90CF-137CCBE0DCB7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57A628-2A0C-41F8-9084-D80274E15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EF806B-AA61-4E3D-98DA-1F345C8C5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D549-F3BF-4544-9224-B6B7FAD9C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79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51690-48BF-43E0-9E8D-204B23AAC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B5CD01-265A-427C-94F1-9C10AD8C7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040E-0507-4991-90CF-137CCBE0DCB7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BEE10B-F428-4CBD-82BA-6141A26CD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7DBC28-3AB3-4766-BE70-D55CBEB83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D549-F3BF-4544-9224-B6B7FAD9C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63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4DEC00-3F46-4516-B055-D97AB6987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040E-0507-4991-90CF-137CCBE0DCB7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084069-48F1-411D-8F91-8C02800FB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D4F93-75E0-4F5F-9DAC-3B27A5680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D549-F3BF-4544-9224-B6B7FAD9C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2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421A2-C0D4-432A-A2F1-143206B4D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A1E3C-AE7E-4B09-B9F1-F484936DD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BDAADC-9BF4-4EA4-B163-EAC19EF4D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32C5AC-3B2B-4DDF-AA07-94EF5133A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040E-0507-4991-90CF-137CCBE0DCB7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22FEE-B2A5-486E-9B3A-3A41096FE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6D03B7-CCFE-4414-92A8-5E3FC4FA8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D549-F3BF-4544-9224-B6B7FAD9C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85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D97A8-6E0F-4EF5-B121-2CEDAEE90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714FF8-DBEE-4C55-9437-ADBC1D013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A377E-5D24-4143-8A92-959D3D5B7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F17C92-F1EC-4038-97AA-ECC27A01C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040E-0507-4991-90CF-137CCBE0DCB7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58F147-C129-4E82-B8E7-B763FDD0D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EA5B3B-3DDA-4801-922E-A1E6E2C4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D549-F3BF-4544-9224-B6B7FAD9C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19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CE55E1-E430-4B98-9262-1A26AA73E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DD9C3-6938-4730-AC0B-B097CA06F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6D15E-7E72-4B89-825F-ADF777BEBA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040E-0507-4991-90CF-137CCBE0DCB7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1D1FF-BE4A-4D8C-A55F-13A17F7835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E1CB2-0871-4F1B-A79E-E2425A76D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0D549-F3BF-4544-9224-B6B7FAD9C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6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idac.org/Past-Events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idac@idac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0" y="1"/>
            <a:ext cx="12192000" cy="244475"/>
          </a:xfrm>
          <a:prstGeom prst="rect">
            <a:avLst/>
          </a:prstGeom>
          <a:solidFill>
            <a:srgbClr val="CA1800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sz="1000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0" y="6613526"/>
            <a:ext cx="12192000" cy="244475"/>
          </a:xfrm>
          <a:prstGeom prst="rect">
            <a:avLst/>
          </a:prstGeom>
          <a:solidFill>
            <a:srgbClr val="CA1800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sz="1000"/>
          </a:p>
        </p:txBody>
      </p:sp>
      <p:pic>
        <p:nvPicPr>
          <p:cNvPr id="7" name="Picture 12" descr="IDAC_Logo_6inw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297" y="690030"/>
            <a:ext cx="4882285" cy="273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540932" y="4250267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7200" b="1" i="1" dirty="0">
              <a:solidFill>
                <a:srgbClr val="B31400"/>
              </a:solidFill>
            </a:endParaRPr>
          </a:p>
          <a:p>
            <a:pPr algn="ctr" eaLnBrk="1" hangingPunct="1"/>
            <a:br>
              <a:rPr lang="en-US" sz="8000" b="1" i="1" dirty="0"/>
            </a:br>
            <a:endParaRPr lang="en-US" sz="8000" b="1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5F584-31A1-456A-8390-28FF1FC142F1}"/>
              </a:ext>
            </a:extLst>
          </p:cNvPr>
          <p:cNvSpPr txBox="1"/>
          <p:nvPr/>
        </p:nvSpPr>
        <p:spPr>
          <a:xfrm>
            <a:off x="199868" y="3188438"/>
            <a:ext cx="114736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B314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2023 IDAC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i="1" dirty="0">
                <a:solidFill>
                  <a:srgbClr val="B31400"/>
                </a:solidFill>
                <a:latin typeface="Calibri"/>
              </a:rPr>
              <a:t>37th Annual Spring</a:t>
            </a: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B314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Symposium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8B1941A7-8092-45D1-A0BE-96B1A937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4672" y="5445849"/>
            <a:ext cx="914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May 6 - 7, 2023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i="1" kern="0" dirty="0">
                <a:solidFill>
                  <a:prstClr val="black"/>
                </a:solidFill>
              </a:rPr>
              <a:t>Huntington Beach</a:t>
            </a:r>
            <a:endParaRPr kumimoji="0" lang="en-US" sz="35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4897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:circle/>
      </p:transition>
    </mc:Choice>
    <mc:Fallback xmlns="" xmlns:mv="urn:schemas-microsoft-com:mac:vml">
      <p:transition spd="slow" advClick="0" advTm="5000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524000" y="6613526"/>
            <a:ext cx="9144000" cy="244475"/>
          </a:xfrm>
          <a:prstGeom prst="rect">
            <a:avLst/>
          </a:prstGeom>
          <a:solidFill>
            <a:srgbClr val="CA18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1000"/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1653627" y="3485563"/>
            <a:ext cx="9144000" cy="11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5400" dirty="0"/>
          </a:p>
          <a:p>
            <a:pPr algn="ctr"/>
            <a:r>
              <a:rPr lang="en-US" sz="5400" dirty="0"/>
              <a:t>Slides are available at:</a:t>
            </a:r>
          </a:p>
          <a:p>
            <a:pPr algn="ctr"/>
            <a:r>
              <a:rPr lang="en-US" sz="5400" b="1" i="1" u="sng" dirty="0">
                <a:solidFill>
                  <a:schemeClr val="accent5">
                    <a:lumMod val="75000"/>
                  </a:schemeClr>
                </a:solidFill>
                <a:hlinkClick r:id="rId2"/>
              </a:rPr>
              <a:t>https://idac.org/Past-Events</a:t>
            </a:r>
            <a:endParaRPr lang="en-US" sz="5400" b="1" i="1" u="sng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n-US" sz="5400" b="1" i="1" u="sng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5400" b="1" i="1" dirty="0" err="1"/>
              <a:t>WiFi</a:t>
            </a:r>
            <a:r>
              <a:rPr lang="en-US" sz="5400" b="1" i="1" dirty="0"/>
              <a:t> Access</a:t>
            </a:r>
          </a:p>
          <a:p>
            <a:r>
              <a:rPr lang="en-US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Network Name: 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IDAC</a:t>
            </a:r>
            <a:b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Access Code: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spring2023</a:t>
            </a:r>
            <a:endParaRPr lang="en-US" sz="4000" b="1" i="1" dirty="0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524000" y="1"/>
            <a:ext cx="9144000" cy="244475"/>
          </a:xfrm>
          <a:prstGeom prst="rect">
            <a:avLst/>
          </a:prstGeom>
          <a:solidFill>
            <a:srgbClr val="CA18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100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69406" y="455136"/>
            <a:ext cx="2086426" cy="127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00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0" y="1"/>
            <a:ext cx="12192000" cy="244475"/>
          </a:xfrm>
          <a:prstGeom prst="rect">
            <a:avLst/>
          </a:prstGeom>
          <a:solidFill>
            <a:srgbClr val="CA1800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sz="1000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0" y="6613526"/>
            <a:ext cx="12192000" cy="244475"/>
          </a:xfrm>
          <a:prstGeom prst="rect">
            <a:avLst/>
          </a:prstGeom>
          <a:solidFill>
            <a:srgbClr val="CA1800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sz="1000"/>
          </a:p>
        </p:txBody>
      </p:sp>
      <p:pic>
        <p:nvPicPr>
          <p:cNvPr id="7" name="Picture 12" descr="IDAC_Logo_6inw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891" y="244476"/>
            <a:ext cx="3023287" cy="184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540932" y="4250267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7200" b="1" i="1" dirty="0">
              <a:solidFill>
                <a:srgbClr val="B31400"/>
              </a:solidFill>
            </a:endParaRPr>
          </a:p>
          <a:p>
            <a:pPr algn="ctr" eaLnBrk="1" hangingPunct="1"/>
            <a:br>
              <a:rPr lang="en-US" sz="8000" b="1" i="1" dirty="0"/>
            </a:br>
            <a:endParaRPr lang="en-US" sz="8000" b="1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9E846C-0C8D-448C-99B0-4DECD110BCAF}"/>
              </a:ext>
            </a:extLst>
          </p:cNvPr>
          <p:cNvSpPr txBox="1"/>
          <p:nvPr/>
        </p:nvSpPr>
        <p:spPr>
          <a:xfrm>
            <a:off x="3099993" y="813375"/>
            <a:ext cx="7932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2023 Spring Symposium</a:t>
            </a:r>
          </a:p>
          <a:p>
            <a:pPr algn="ctr"/>
            <a:r>
              <a:rPr lang="en-US" sz="2000" dirty="0"/>
              <a:t>Disclosures of Financial Relationships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5F584-31A1-456A-8390-28FF1FC142F1}"/>
              </a:ext>
            </a:extLst>
          </p:cNvPr>
          <p:cNvSpPr txBox="1"/>
          <p:nvPr/>
        </p:nvSpPr>
        <p:spPr>
          <a:xfrm>
            <a:off x="200891" y="1694431"/>
            <a:ext cx="114736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CME Committee</a:t>
            </a:r>
          </a:p>
          <a:p>
            <a:r>
              <a:rPr lang="en-US" sz="1400" dirty="0"/>
              <a:t>Arash Heidari, MD: None</a:t>
            </a:r>
          </a:p>
          <a:p>
            <a:r>
              <a:rPr lang="en-US" sz="1400" dirty="0"/>
              <a:t>Philip Robinson, MD: Expert Stewardship (O); Hoag Hospital (C)</a:t>
            </a:r>
          </a:p>
          <a:p>
            <a:r>
              <a:rPr lang="en-US" sz="1400" dirty="0"/>
              <a:t>Ellie Goldstein, MD: Merck (AB, S); </a:t>
            </a:r>
            <a:r>
              <a:rPr lang="en-US" sz="1400" dirty="0" err="1"/>
              <a:t>BioK</a:t>
            </a:r>
            <a:r>
              <a:rPr lang="en-US" sz="1400" dirty="0"/>
              <a:t> (AB); Shionogi (AB, S); </a:t>
            </a:r>
            <a:r>
              <a:rPr lang="en-US" sz="1400" dirty="0" err="1"/>
              <a:t>Acurx</a:t>
            </a:r>
            <a:r>
              <a:rPr lang="en-US" sz="1400" dirty="0"/>
              <a:t>, (AB); Summit Pharm (AB) Kindred Hospital System (AB)</a:t>
            </a:r>
          </a:p>
          <a:p>
            <a:r>
              <a:rPr lang="en-US" sz="1400" dirty="0"/>
              <a:t>David Ha, PharmD: None</a:t>
            </a:r>
          </a:p>
          <a:p>
            <a:r>
              <a:rPr lang="en-US" sz="1400" dirty="0"/>
              <a:t>Jeffery Silvers, MD: None</a:t>
            </a:r>
          </a:p>
          <a:p>
            <a:r>
              <a:rPr lang="en-US" sz="1400" dirty="0"/>
              <a:t>Lisa Kilgore, BSBM, MBA-HC, CIC: None</a:t>
            </a:r>
          </a:p>
          <a:p>
            <a:r>
              <a:rPr lang="en-US" sz="1400" dirty="0"/>
              <a:t>Francesca Torriani, MD: None</a:t>
            </a:r>
          </a:p>
          <a:p>
            <a:r>
              <a:rPr lang="en-US" sz="1400" dirty="0"/>
              <a:t>James McKinnell, MD: Ferring (C); Expert Stewardship (O); Thermo Fisher (C) </a:t>
            </a:r>
          </a:p>
          <a:p>
            <a:endParaRPr lang="en-US" sz="1400" dirty="0"/>
          </a:p>
          <a:p>
            <a:pPr algn="ctr"/>
            <a:r>
              <a:rPr lang="en-US" dirty="0"/>
              <a:t>Speakers</a:t>
            </a:r>
          </a:p>
          <a:p>
            <a:r>
              <a:rPr lang="en-US" sz="1400" dirty="0">
                <a:effectLst/>
                <a:ea typeface="Calibri" panose="020F0502020204030204" pitchFamily="34" charset="0"/>
              </a:rPr>
              <a:t>Christopher Graber, MD, MPH</a:t>
            </a:r>
            <a:r>
              <a:rPr lang="en-US" sz="1400" dirty="0"/>
              <a:t>: None</a:t>
            </a:r>
          </a:p>
          <a:p>
            <a:r>
              <a:rPr lang="en-US" sz="1400" dirty="0"/>
              <a:t>Ashrit Multani, MBBS: None</a:t>
            </a:r>
          </a:p>
          <a:p>
            <a:r>
              <a:rPr lang="en-US" sz="1400" dirty="0"/>
              <a:t>Eric Daar, MD: Gilead (C), Merck (C),  GSK/</a:t>
            </a:r>
            <a:r>
              <a:rPr lang="en-US" sz="1400" dirty="0" err="1"/>
              <a:t>ViiV</a:t>
            </a:r>
            <a:r>
              <a:rPr lang="en-US" sz="1400" dirty="0"/>
              <a:t> (C), </a:t>
            </a:r>
            <a:r>
              <a:rPr lang="en-US" sz="1400" dirty="0" err="1"/>
              <a:t>Theratechnologies</a:t>
            </a:r>
            <a:r>
              <a:rPr lang="en-US" sz="1400" dirty="0"/>
              <a:t> (C)</a:t>
            </a:r>
          </a:p>
          <a:p>
            <a:r>
              <a:rPr lang="en-US" sz="1400" dirty="0">
                <a:effectLst/>
                <a:ea typeface="Calibri" panose="020F0502020204030204" pitchFamily="34" charset="0"/>
              </a:rPr>
              <a:t>Charles Daley</a:t>
            </a:r>
            <a:r>
              <a:rPr lang="en-US" sz="1400" dirty="0">
                <a:ea typeface="Calibri" panose="020F0502020204030204" pitchFamily="34" charset="0"/>
              </a:rPr>
              <a:t>, MD: AN2 (C, G), </a:t>
            </a:r>
            <a:r>
              <a:rPr lang="en-US" sz="1400" dirty="0" err="1">
                <a:ea typeface="Calibri" panose="020F0502020204030204" pitchFamily="34" charset="0"/>
              </a:rPr>
              <a:t>Bugworks</a:t>
            </a:r>
            <a:r>
              <a:rPr lang="en-US" sz="1400" dirty="0">
                <a:ea typeface="Calibri" panose="020F0502020204030204" pitchFamily="34" charset="0"/>
              </a:rPr>
              <a:t> (G), </a:t>
            </a:r>
            <a:r>
              <a:rPr lang="en-US" sz="1400" dirty="0" err="1">
                <a:ea typeface="Calibri" panose="020F0502020204030204" pitchFamily="34" charset="0"/>
              </a:rPr>
              <a:t>Aztrazeneca</a:t>
            </a:r>
            <a:r>
              <a:rPr lang="en-US" sz="1400" dirty="0">
                <a:ea typeface="Calibri" panose="020F0502020204030204" pitchFamily="34" charset="0"/>
              </a:rPr>
              <a:t> (C), </a:t>
            </a:r>
            <a:r>
              <a:rPr lang="en-US" sz="1400" dirty="0" err="1">
                <a:ea typeface="Calibri" panose="020F0502020204030204" pitchFamily="34" charset="0"/>
              </a:rPr>
              <a:t>Genetech</a:t>
            </a:r>
            <a:r>
              <a:rPr lang="en-US" sz="1400" dirty="0">
                <a:ea typeface="Calibri" panose="020F0502020204030204" pitchFamily="34" charset="0"/>
              </a:rPr>
              <a:t> (C), </a:t>
            </a:r>
            <a:r>
              <a:rPr lang="en-US" sz="1400" dirty="0" err="1">
                <a:ea typeface="Calibri" panose="020F0502020204030204" pitchFamily="34" charset="0"/>
              </a:rPr>
              <a:t>Hyfe</a:t>
            </a:r>
            <a:r>
              <a:rPr lang="en-US" sz="1400" dirty="0">
                <a:ea typeface="Calibri" panose="020F0502020204030204" pitchFamily="34" charset="0"/>
              </a:rPr>
              <a:t> (C), </a:t>
            </a:r>
            <a:r>
              <a:rPr lang="en-US" sz="1400" dirty="0" err="1">
                <a:ea typeface="Calibri" panose="020F0502020204030204" pitchFamily="34" charset="0"/>
              </a:rPr>
              <a:t>Insamed</a:t>
            </a:r>
            <a:r>
              <a:rPr lang="en-US" sz="1400" dirty="0">
                <a:ea typeface="Calibri" panose="020F0502020204030204" pitchFamily="34" charset="0"/>
              </a:rPr>
              <a:t> (C, G), </a:t>
            </a:r>
            <a:r>
              <a:rPr lang="en-US" sz="1400" dirty="0" err="1">
                <a:ea typeface="Calibri" panose="020F0502020204030204" pitchFamily="34" charset="0"/>
              </a:rPr>
              <a:t>Paratek</a:t>
            </a:r>
            <a:r>
              <a:rPr lang="en-US" sz="1400" dirty="0">
                <a:ea typeface="Calibri" panose="020F0502020204030204" pitchFamily="34" charset="0"/>
              </a:rPr>
              <a:t> (C, G), Pfizer (C), Spero(C), </a:t>
            </a:r>
            <a:r>
              <a:rPr lang="en-US" sz="1400" dirty="0" err="1">
                <a:ea typeface="Calibri" panose="020F0502020204030204" pitchFamily="34" charset="0"/>
              </a:rPr>
              <a:t>Zambon</a:t>
            </a:r>
            <a:r>
              <a:rPr lang="en-US" sz="1400" dirty="0">
                <a:ea typeface="Calibri" panose="020F0502020204030204" pitchFamily="34" charset="0"/>
              </a:rPr>
              <a:t> (C),        </a:t>
            </a:r>
            <a:r>
              <a:rPr lang="en-US" sz="1400" dirty="0" err="1">
                <a:ea typeface="Calibri" panose="020F0502020204030204" pitchFamily="34" charset="0"/>
              </a:rPr>
              <a:t>Renovion</a:t>
            </a:r>
            <a:r>
              <a:rPr lang="en-US" sz="1400" dirty="0">
                <a:ea typeface="Calibri" panose="020F0502020204030204" pitchFamily="34" charset="0"/>
              </a:rPr>
              <a:t> (G), </a:t>
            </a:r>
            <a:r>
              <a:rPr lang="en-US" sz="1400" dirty="0" err="1">
                <a:ea typeface="Calibri" panose="020F0502020204030204" pitchFamily="34" charset="0"/>
              </a:rPr>
              <a:t>Matinas</a:t>
            </a:r>
            <a:r>
              <a:rPr lang="en-US" sz="1400" dirty="0">
                <a:ea typeface="Calibri" panose="020F0502020204030204" pitchFamily="34" charset="0"/>
              </a:rPr>
              <a:t> (C), </a:t>
            </a:r>
            <a:r>
              <a:rPr lang="en-US" sz="1400" dirty="0" err="1">
                <a:ea typeface="Calibri" panose="020F0502020204030204" pitchFamily="34" charset="0"/>
              </a:rPr>
              <a:t>MannKind</a:t>
            </a:r>
            <a:r>
              <a:rPr lang="en-US" sz="1400" dirty="0">
                <a:ea typeface="Calibri" panose="020F0502020204030204" pitchFamily="34" charset="0"/>
              </a:rPr>
              <a:t> (C), Lilly (DMC), Otsuka (DMC). </a:t>
            </a:r>
          </a:p>
          <a:p>
            <a:r>
              <a:rPr lang="en-US" sz="1400" dirty="0">
                <a:effectLst/>
                <a:ea typeface="Calibri" panose="020F0502020204030204" pitchFamily="34" charset="0"/>
              </a:rPr>
              <a:t>Kathleen Stillwell, RN, Richard Cahill, </a:t>
            </a:r>
            <a:r>
              <a:rPr lang="en-US" sz="1400" dirty="0" err="1">
                <a:effectLst/>
                <a:ea typeface="Calibri" panose="020F0502020204030204" pitchFamily="34" charset="0"/>
              </a:rPr>
              <a:t>EsqQ</a:t>
            </a:r>
            <a:r>
              <a:rPr lang="en-US" sz="1400" dirty="0">
                <a:effectLst/>
                <a:ea typeface="Calibri" panose="020F0502020204030204" pitchFamily="34" charset="0"/>
              </a:rPr>
              <a:t>: None</a:t>
            </a:r>
            <a:endParaRPr lang="en-US" sz="1400" dirty="0"/>
          </a:p>
          <a:p>
            <a:r>
              <a:rPr lang="en-US" sz="1400" dirty="0">
                <a:effectLst/>
                <a:ea typeface="Calibri" panose="020F0502020204030204" pitchFamily="34" charset="0"/>
              </a:rPr>
              <a:t>Randy Taplitz, MD, MPH</a:t>
            </a:r>
            <a:r>
              <a:rPr lang="en-US" sz="1400" dirty="0"/>
              <a:t>: </a:t>
            </a:r>
            <a:r>
              <a:rPr lang="en-US" sz="1400" dirty="0" err="1"/>
              <a:t>Karius</a:t>
            </a:r>
            <a:r>
              <a:rPr lang="en-US" sz="1400" dirty="0"/>
              <a:t> (C), Merck (C) </a:t>
            </a:r>
            <a:r>
              <a:rPr lang="en-US" sz="1400" dirty="0" err="1"/>
              <a:t>Snipr</a:t>
            </a:r>
            <a:r>
              <a:rPr lang="en-US" sz="1400" dirty="0"/>
              <a:t> </a:t>
            </a:r>
            <a:r>
              <a:rPr lang="en-US" sz="1400" dirty="0" err="1"/>
              <a:t>Riomr</a:t>
            </a:r>
            <a:r>
              <a:rPr lang="en-US" sz="1400" dirty="0"/>
              <a:t> (C)</a:t>
            </a:r>
          </a:p>
          <a:p>
            <a:r>
              <a:rPr lang="en-US" sz="1400" dirty="0">
                <a:effectLst/>
                <a:ea typeface="Calibri" panose="020F0502020204030204" pitchFamily="34" charset="0"/>
              </a:rPr>
              <a:t>Zachary Rubin, MD, MPH: None</a:t>
            </a:r>
            <a:endParaRPr lang="en-US" sz="1400" dirty="0"/>
          </a:p>
          <a:p>
            <a:r>
              <a:rPr lang="en-US" sz="1400" dirty="0">
                <a:effectLst/>
                <a:ea typeface="Calibri" panose="020F0502020204030204" pitchFamily="34" charset="0"/>
              </a:rPr>
              <a:t>John Perfect, MD: </a:t>
            </a:r>
            <a:r>
              <a:rPr lang="en-US" sz="1400" dirty="0"/>
              <a:t>None</a:t>
            </a:r>
          </a:p>
          <a:p>
            <a:r>
              <a:rPr lang="en-US" sz="1400" dirty="0"/>
              <a:t>Ravina Kullar</a:t>
            </a:r>
            <a:r>
              <a:rPr lang="en-US" sz="1400"/>
              <a:t>, PharmD, MPH - None</a:t>
            </a:r>
            <a:endParaRPr lang="en-US" sz="1400" dirty="0"/>
          </a:p>
          <a:p>
            <a:pPr algn="ctr"/>
            <a:r>
              <a:rPr lang="en-US" b="1" dirty="0"/>
              <a:t>All relevant financial relationships have been mitigated</a:t>
            </a:r>
          </a:p>
        </p:txBody>
      </p:sp>
    </p:spTree>
    <p:extLst>
      <p:ext uri="{BB962C8B-B14F-4D97-AF65-F5344CB8AC3E}">
        <p14:creationId xmlns:p14="http://schemas.microsoft.com/office/powerpoint/2010/main" val="221285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:circle/>
      </p:transition>
    </mc:Choice>
    <mc:Fallback xmlns:mv="urn:schemas-microsoft-com:mac:vml" xmlns="">
      <p:transition spd="slow" advClick="0" advTm="5000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524000" y="6613526"/>
            <a:ext cx="9144000" cy="244475"/>
          </a:xfrm>
          <a:prstGeom prst="rect">
            <a:avLst/>
          </a:prstGeom>
          <a:solidFill>
            <a:srgbClr val="CA18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1000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4574534" y="742644"/>
            <a:ext cx="3858981" cy="102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 sz="3600" b="1" i="1" dirty="0"/>
          </a:p>
          <a:p>
            <a:endParaRPr lang="en-US" sz="3600" b="1" dirty="0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524000" y="1"/>
            <a:ext cx="9144000" cy="244475"/>
          </a:xfrm>
          <a:prstGeom prst="rect">
            <a:avLst/>
          </a:prstGeom>
          <a:solidFill>
            <a:srgbClr val="CA18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100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B1CD5F8-8709-4C9D-9B2E-E73A22764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8514" y="2154820"/>
            <a:ext cx="2849217" cy="346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480838E-0634-4140-A0F0-04F54DAE5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54892" y="2659011"/>
            <a:ext cx="3648594" cy="295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F24C85C-7B40-4B96-8AC3-1FEC87729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06398" y="330547"/>
            <a:ext cx="4379826" cy="437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6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0" y="1"/>
            <a:ext cx="12192000" cy="244475"/>
          </a:xfrm>
          <a:prstGeom prst="rect">
            <a:avLst/>
          </a:prstGeom>
          <a:solidFill>
            <a:srgbClr val="CA1800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sz="1000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0" y="6613526"/>
            <a:ext cx="12192000" cy="244475"/>
          </a:xfrm>
          <a:prstGeom prst="rect">
            <a:avLst/>
          </a:prstGeom>
          <a:solidFill>
            <a:srgbClr val="CA1800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sz="1000"/>
          </a:p>
        </p:txBody>
      </p:sp>
      <p:pic>
        <p:nvPicPr>
          <p:cNvPr id="7" name="Picture 12" descr="IDAC_Logo_6inw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891" y="244476"/>
            <a:ext cx="3023287" cy="184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540932" y="4250267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7200" b="1" i="1" dirty="0">
              <a:solidFill>
                <a:srgbClr val="B31400"/>
              </a:solidFill>
            </a:endParaRPr>
          </a:p>
          <a:p>
            <a:pPr algn="ctr" eaLnBrk="1" hangingPunct="1"/>
            <a:br>
              <a:rPr lang="en-US" sz="8000" b="1" i="1" dirty="0"/>
            </a:br>
            <a:endParaRPr lang="en-US" sz="8000" b="1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9E846C-0C8D-448C-99B0-4DECD110BCAF}"/>
              </a:ext>
            </a:extLst>
          </p:cNvPr>
          <p:cNvSpPr txBox="1"/>
          <p:nvPr/>
        </p:nvSpPr>
        <p:spPr>
          <a:xfrm>
            <a:off x="3099993" y="813375"/>
            <a:ext cx="7932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Spring 2023 SYMPOSIUM PROGRAM</a:t>
            </a:r>
          </a:p>
          <a:p>
            <a:pPr algn="ctr"/>
            <a:r>
              <a:rPr lang="en-US" sz="3600" dirty="0"/>
              <a:t>Saturday, 5/6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5F584-31A1-456A-8390-28FF1FC142F1}"/>
              </a:ext>
            </a:extLst>
          </p:cNvPr>
          <p:cNvSpPr txBox="1"/>
          <p:nvPr/>
        </p:nvSpPr>
        <p:spPr>
          <a:xfrm>
            <a:off x="285733" y="2604697"/>
            <a:ext cx="119062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08:30 Welcome, </a:t>
            </a:r>
            <a:r>
              <a:rPr lang="en-US" sz="2000" dirty="0"/>
              <a:t>Dr. James McKinnell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08:40	</a:t>
            </a:r>
            <a:r>
              <a:rPr lang="en-US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Review of Top Publications From ID Week: </a:t>
            </a:r>
            <a:r>
              <a:rPr lang="en-US" sz="2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Christopher Graber, MD MPH, FIDSA,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10:00	</a:t>
            </a:r>
            <a:r>
              <a:rPr lang="en-US" sz="2000" b="1" dirty="0">
                <a:solidFill>
                  <a:srgbClr val="333333"/>
                </a:solidFill>
                <a:effectLst/>
              </a:rPr>
              <a:t>Screening and Prophylaxis of Infectious Diseases in Solid Organ Transplantation –</a:t>
            </a:r>
            <a:r>
              <a:rPr lang="en-US" sz="2000" b="0" dirty="0">
                <a:solidFill>
                  <a:srgbClr val="333333"/>
                </a:solidFill>
                <a:effectLst/>
              </a:rPr>
              <a:t> Ashrit Multani, MBBS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11:00 </a:t>
            </a:r>
            <a:r>
              <a:rPr lang="en-US" sz="2000" b="1" dirty="0">
                <a:effectLst/>
              </a:rPr>
              <a:t>HIV Update: Long Term Injectables –</a:t>
            </a:r>
            <a:r>
              <a:rPr lang="en-US" sz="2000" b="0" dirty="0">
                <a:effectLst/>
              </a:rPr>
              <a:t> Eric Daar, MD</a:t>
            </a: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12:00 Lunch/Breakout Sessions/Industry Exhibits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12:15 Members Meeting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1315	</a:t>
            </a:r>
            <a:r>
              <a:rPr lang="fr-FR" sz="2000" b="1" dirty="0">
                <a:effectLst/>
              </a:rPr>
              <a:t> </a:t>
            </a:r>
            <a:r>
              <a:rPr lang="fr-FR" sz="2000" b="1" dirty="0" err="1">
                <a:effectLst/>
              </a:rPr>
              <a:t>Nontuberculous</a:t>
            </a:r>
            <a:r>
              <a:rPr lang="fr-FR" sz="2000" b="1" dirty="0">
                <a:effectLst/>
              </a:rPr>
              <a:t> </a:t>
            </a:r>
            <a:r>
              <a:rPr lang="fr-FR" sz="2000" b="1" dirty="0" err="1">
                <a:effectLst/>
              </a:rPr>
              <a:t>Mycobacterial</a:t>
            </a:r>
            <a:r>
              <a:rPr lang="fr-FR" sz="2000" b="1" dirty="0">
                <a:effectLst/>
              </a:rPr>
              <a:t> Infections –</a:t>
            </a:r>
            <a:r>
              <a:rPr lang="fr-FR" sz="2000" b="0" dirty="0">
                <a:effectLst/>
              </a:rPr>
              <a:t> Charles Daley, MD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14:30 </a:t>
            </a:r>
            <a:r>
              <a:rPr lang="en-US" sz="2000" b="1" dirty="0">
                <a:effectLst/>
              </a:rPr>
              <a:t>Malpractice Risks for Infectious Disease Specialists -</a:t>
            </a:r>
            <a:r>
              <a:rPr lang="en-US" sz="2000" b="0" dirty="0">
                <a:effectLst/>
              </a:rPr>
              <a:t> Kathleen Stillwell, RN, MPA, MHSA, CPHRM; Richard Cahill, Esq.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effectLst/>
              </a:rPr>
              <a:t> </a:t>
            </a:r>
            <a:r>
              <a:rPr lang="en-US" sz="2000" b="1" dirty="0"/>
              <a:t>15:30 </a:t>
            </a:r>
            <a:r>
              <a:rPr lang="en-US" sz="2000" b="1" dirty="0">
                <a:effectLst/>
              </a:rPr>
              <a:t>Immune Suppression and Monoclonals, Impact –</a:t>
            </a:r>
            <a:r>
              <a:rPr lang="en-US" sz="2000" b="0" dirty="0">
                <a:effectLst/>
              </a:rPr>
              <a:t> Dr. Randy Taplitz, MD, FIDSA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68000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:circle/>
      </p:transition>
    </mc:Choice>
    <mc:Fallback xmlns="">
      <p:transition spd="slow" advClick="0" advTm="5000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0" y="1"/>
            <a:ext cx="12192000" cy="244475"/>
          </a:xfrm>
          <a:prstGeom prst="rect">
            <a:avLst/>
          </a:prstGeom>
          <a:solidFill>
            <a:srgbClr val="CA1800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sz="1000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0" y="6613526"/>
            <a:ext cx="12192000" cy="244475"/>
          </a:xfrm>
          <a:prstGeom prst="rect">
            <a:avLst/>
          </a:prstGeom>
          <a:solidFill>
            <a:srgbClr val="CA1800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sz="1000"/>
          </a:p>
        </p:txBody>
      </p:sp>
      <p:pic>
        <p:nvPicPr>
          <p:cNvPr id="7" name="Picture 12" descr="IDAC_Logo_6inw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891" y="244476"/>
            <a:ext cx="3023287" cy="184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540932" y="4250267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7200" b="1" i="1" dirty="0">
              <a:solidFill>
                <a:srgbClr val="B31400"/>
              </a:solidFill>
            </a:endParaRPr>
          </a:p>
          <a:p>
            <a:pPr algn="ctr" eaLnBrk="1" hangingPunct="1"/>
            <a:br>
              <a:rPr lang="en-US" sz="8000" b="1" i="1" dirty="0"/>
            </a:br>
            <a:endParaRPr lang="en-US" sz="8000" b="1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9E846C-0C8D-448C-99B0-4DECD110BCAF}"/>
              </a:ext>
            </a:extLst>
          </p:cNvPr>
          <p:cNvSpPr txBox="1"/>
          <p:nvPr/>
        </p:nvSpPr>
        <p:spPr>
          <a:xfrm>
            <a:off x="3099993" y="813375"/>
            <a:ext cx="7932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Spring 2023 SYMPOSIUM PROGRAM</a:t>
            </a:r>
          </a:p>
          <a:p>
            <a:pPr algn="ctr"/>
            <a:r>
              <a:rPr lang="en-US" sz="3600" dirty="0"/>
              <a:t>Sunday, May 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5F584-31A1-456A-8390-28FF1FC142F1}"/>
              </a:ext>
            </a:extLst>
          </p:cNvPr>
          <p:cNvSpPr txBox="1"/>
          <p:nvPr/>
        </p:nvSpPr>
        <p:spPr>
          <a:xfrm>
            <a:off x="285733" y="2866309"/>
            <a:ext cx="119062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08:30 Welcome, </a:t>
            </a:r>
            <a:r>
              <a:rPr lang="en-US" sz="2000" dirty="0"/>
              <a:t>Dr. James McKinnell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08:40	</a:t>
            </a:r>
            <a:r>
              <a:rPr lang="en-US" sz="2000" b="1" dirty="0">
                <a:solidFill>
                  <a:srgbClr val="333333"/>
                </a:solidFill>
                <a:effectLst/>
              </a:rPr>
              <a:t> </a:t>
            </a:r>
            <a:r>
              <a:rPr lang="en-US" sz="2000" b="1" dirty="0">
                <a:effectLst/>
              </a:rPr>
              <a:t>C auris update –</a:t>
            </a:r>
            <a:r>
              <a:rPr lang="en-US" sz="2000" b="0" dirty="0">
                <a:effectLst/>
              </a:rPr>
              <a:t> Zachary Rubin, MD, MPH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09:40 </a:t>
            </a:r>
            <a:r>
              <a:rPr lang="en-US" sz="2000" b="1" dirty="0">
                <a:solidFill>
                  <a:srgbClr val="333333"/>
                </a:solidFill>
                <a:effectLst/>
              </a:rPr>
              <a:t>Break, Industry exhibit visits</a:t>
            </a:r>
            <a:endParaRPr lang="en-US" sz="2000" b="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10:00	</a:t>
            </a:r>
            <a:r>
              <a:rPr lang="en-US" sz="2000" b="1" dirty="0">
                <a:solidFill>
                  <a:srgbClr val="333333"/>
                </a:solidFill>
                <a:effectLst/>
              </a:rPr>
              <a:t> Antifungal/Molds and Azole Resistance</a:t>
            </a:r>
            <a:r>
              <a:rPr lang="en-US" sz="2000" b="0" dirty="0">
                <a:solidFill>
                  <a:srgbClr val="333333"/>
                </a:solidFill>
                <a:effectLst/>
              </a:rPr>
              <a:t> </a:t>
            </a:r>
            <a:r>
              <a:rPr lang="en-US" sz="2000" b="1" dirty="0">
                <a:solidFill>
                  <a:srgbClr val="333333"/>
                </a:solidFill>
                <a:effectLst/>
              </a:rPr>
              <a:t>–</a:t>
            </a:r>
            <a:r>
              <a:rPr lang="en-US" sz="2000" b="0" dirty="0">
                <a:solidFill>
                  <a:srgbClr val="333333"/>
                </a:solidFill>
                <a:effectLst/>
              </a:rPr>
              <a:t> John R. Perfect, MD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11:00 </a:t>
            </a:r>
            <a:r>
              <a:rPr lang="en-US" sz="2000" b="1" dirty="0">
                <a:solidFill>
                  <a:srgbClr val="333333"/>
                </a:solidFill>
                <a:effectLst/>
              </a:rPr>
              <a:t>Speed Dating - New Antimicrobials -</a:t>
            </a:r>
            <a:r>
              <a:rPr lang="en-US" sz="2000" b="0" dirty="0">
                <a:solidFill>
                  <a:srgbClr val="333333"/>
                </a:solidFill>
                <a:effectLst/>
              </a:rPr>
              <a:t> Ellie J.C. Goldstein, M.D. ; Ravina Kullar, PharmD, MPH, FIDSA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333"/>
                </a:solidFill>
              </a:rPr>
              <a:t>12:00 Symposium Ends</a:t>
            </a:r>
            <a:endParaRPr lang="en-US" sz="20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7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:circle/>
      </p:transition>
    </mc:Choice>
    <mc:Fallback>
      <p:transition spd="slow" advClick="0" advTm="5000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524000" y="6613526"/>
            <a:ext cx="9144000" cy="244475"/>
          </a:xfrm>
          <a:prstGeom prst="rect">
            <a:avLst/>
          </a:prstGeom>
          <a:solidFill>
            <a:srgbClr val="CA18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1000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582057" y="3887983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7200" b="1" i="1" dirty="0">
              <a:solidFill>
                <a:srgbClr val="B31400"/>
              </a:solidFill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524000" y="1"/>
            <a:ext cx="9144000" cy="244475"/>
          </a:xfrm>
          <a:prstGeom prst="rect">
            <a:avLst/>
          </a:prstGeom>
          <a:solidFill>
            <a:srgbClr val="CA18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100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73984" y="455136"/>
            <a:ext cx="2275196" cy="138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C5C115-6BC9-4389-9ACB-58173B27B198}"/>
              </a:ext>
            </a:extLst>
          </p:cNvPr>
          <p:cNvSpPr txBox="1"/>
          <p:nvPr/>
        </p:nvSpPr>
        <p:spPr>
          <a:xfrm>
            <a:off x="1573984" y="1725277"/>
            <a:ext cx="9444012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/>
              <a:t>To Receive CME/CE/MOC Credit, You Must Return Your Completed Evaluation Forms.</a:t>
            </a:r>
          </a:p>
          <a:p>
            <a:pPr algn="ctr"/>
            <a:br>
              <a:rPr lang="en-US" sz="4800" b="1" i="1" dirty="0"/>
            </a:br>
            <a:endParaRPr lang="en-US" sz="4800" b="1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AA74C3-D0CC-82C4-1A6D-D061FFB28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943" y="2610871"/>
            <a:ext cx="9144000" cy="392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0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 xmlns:mv="urn:schemas-microsoft-com:mac:vml">
      <p:transition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524000" y="6613526"/>
            <a:ext cx="9144000" cy="244475"/>
          </a:xfrm>
          <a:prstGeom prst="rect">
            <a:avLst/>
          </a:prstGeom>
          <a:solidFill>
            <a:srgbClr val="CA18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1000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524000" y="5046106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br>
              <a:rPr lang="en-US" sz="7200" b="1" i="1" dirty="0"/>
            </a:br>
            <a:endParaRPr lang="en-US" sz="7200" b="1" i="1" dirty="0"/>
          </a:p>
          <a:p>
            <a:pPr algn="ctr" eaLnBrk="1" hangingPunct="1"/>
            <a:endParaRPr lang="en-US" sz="7200" b="1" i="1" dirty="0">
              <a:solidFill>
                <a:srgbClr val="B31400"/>
              </a:solidFill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524000" y="1"/>
            <a:ext cx="9144000" cy="244475"/>
          </a:xfrm>
          <a:prstGeom prst="rect">
            <a:avLst/>
          </a:prstGeom>
          <a:solidFill>
            <a:srgbClr val="CA18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100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74678" y="455136"/>
            <a:ext cx="2273808" cy="138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0" y="719445"/>
            <a:ext cx="4602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/>
              <a:t>Up to 6 CME/CE Credits for Each Session:</a:t>
            </a:r>
            <a:endParaRPr lang="en-US" sz="3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43C67A-68A3-4A69-B062-48630DC1B811}"/>
              </a:ext>
            </a:extLst>
          </p:cNvPr>
          <p:cNvSpPr txBox="1"/>
          <p:nvPr/>
        </p:nvSpPr>
        <p:spPr>
          <a:xfrm>
            <a:off x="2247779" y="1916816"/>
            <a:ext cx="6702552" cy="1339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each session it is particularly important that you complete the question: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will you change your practice?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the multiple-choice questions, rate the presentation by circling the appropriate responses.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428C34-293F-4FDC-A363-E52DF79BA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5769" y="3517364"/>
            <a:ext cx="7604351" cy="2404940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958D5CFF-95EE-4FC1-90A9-A4697A336861}"/>
              </a:ext>
            </a:extLst>
          </p:cNvPr>
          <p:cNvSpPr/>
          <p:nvPr/>
        </p:nvSpPr>
        <p:spPr>
          <a:xfrm>
            <a:off x="568373" y="4668769"/>
            <a:ext cx="1236654" cy="2444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2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 xmlns:mv="urn:schemas-microsoft-com:mac:vml">
      <p:transition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524000" y="6613526"/>
            <a:ext cx="9144000" cy="244475"/>
          </a:xfrm>
          <a:prstGeom prst="rect">
            <a:avLst/>
          </a:prstGeom>
          <a:solidFill>
            <a:srgbClr val="CA18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1000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524000" y="5046106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br>
              <a:rPr lang="en-US" sz="7200" b="1" i="1" dirty="0"/>
            </a:br>
            <a:endParaRPr lang="en-US" sz="7200" b="1" i="1" dirty="0"/>
          </a:p>
          <a:p>
            <a:pPr algn="ctr" eaLnBrk="1" hangingPunct="1"/>
            <a:endParaRPr lang="en-US" sz="7200" b="1" i="1" dirty="0">
              <a:solidFill>
                <a:srgbClr val="B31400"/>
              </a:solidFill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524000" y="1"/>
            <a:ext cx="9144000" cy="244475"/>
          </a:xfrm>
          <a:prstGeom prst="rect">
            <a:avLst/>
          </a:prstGeom>
          <a:solidFill>
            <a:srgbClr val="CA18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100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74678" y="455136"/>
            <a:ext cx="2273808" cy="138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5" y="1942827"/>
            <a:ext cx="8665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i="1" dirty="0"/>
              <a:t>Up to 6 MOC</a:t>
            </a:r>
          </a:p>
          <a:p>
            <a:pPr lvl="0"/>
            <a:r>
              <a:rPr lang="en-US" sz="3600" b="1" i="1" dirty="0"/>
              <a:t> points: </a:t>
            </a:r>
            <a:endParaRPr lang="en-US" sz="3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674AD0-0D9C-4F1F-9328-A3A9C26DF7EE}"/>
              </a:ext>
            </a:extLst>
          </p:cNvPr>
          <p:cNvSpPr txBox="1"/>
          <p:nvPr/>
        </p:nvSpPr>
        <p:spPr>
          <a:xfrm>
            <a:off x="1987533" y="5108669"/>
            <a:ext cx="1532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At least 3 full sentences…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3ABCDC-A78D-4978-B7E1-3CD3B0C49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1450" y="1845024"/>
            <a:ext cx="5967579" cy="4236325"/>
          </a:xfrm>
          <a:prstGeom prst="rect">
            <a:avLst/>
          </a:prstGeom>
        </p:spPr>
      </p:pic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50158C28-B742-475C-81E6-55BFBA9BF05A}"/>
              </a:ext>
            </a:extLst>
          </p:cNvPr>
          <p:cNvSpPr/>
          <p:nvPr/>
        </p:nvSpPr>
        <p:spPr>
          <a:xfrm>
            <a:off x="3999089" y="2678993"/>
            <a:ext cx="2004767" cy="904973"/>
          </a:xfrm>
          <a:prstGeom prst="flowChartTerminator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356F88E-380E-4C2B-B877-4D92F830F4A6}"/>
              </a:ext>
            </a:extLst>
          </p:cNvPr>
          <p:cNvSpPr/>
          <p:nvPr/>
        </p:nvSpPr>
        <p:spPr>
          <a:xfrm rot="20530178">
            <a:off x="3470749" y="4952573"/>
            <a:ext cx="813536" cy="21940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4CCAF18-310E-4586-A82C-F2C09F2A954A}"/>
              </a:ext>
            </a:extLst>
          </p:cNvPr>
          <p:cNvSpPr/>
          <p:nvPr/>
        </p:nvSpPr>
        <p:spPr>
          <a:xfrm rot="951180">
            <a:off x="3456116" y="5566310"/>
            <a:ext cx="784739" cy="2444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5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 xmlns:mv="urn:schemas-microsoft-com:mac:vml">
      <p:transition advClick="0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524000" y="6613526"/>
            <a:ext cx="9144000" cy="244475"/>
          </a:xfrm>
          <a:prstGeom prst="rect">
            <a:avLst/>
          </a:prstGeom>
          <a:solidFill>
            <a:srgbClr val="CA18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1000"/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216210" y="3424626"/>
            <a:ext cx="825367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 sz="3600" b="1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Please consider making a tax-deductible donation to 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IDAC’s endowment fund</a:t>
            </a:r>
            <a:r>
              <a:rPr lang="en-US" sz="2400" dirty="0"/>
              <a:t>. Donation can easily be contributed via credit card, at our web site page:</a:t>
            </a:r>
          </a:p>
          <a:p>
            <a:r>
              <a:rPr lang="en-US" sz="2400" u="sng" dirty="0">
                <a:hlinkClick r:id="rId2"/>
              </a:rPr>
              <a:t>www.idac@idac.org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With your help, IDAC will continue </a:t>
            </a:r>
          </a:p>
          <a:p>
            <a:r>
              <a:rPr lang="en-US" sz="2400" dirty="0"/>
              <a:t>to be the premier regional infectious disease</a:t>
            </a:r>
          </a:p>
          <a:p>
            <a:r>
              <a:rPr lang="en-US" sz="2400" dirty="0"/>
              <a:t>society, providing quality meetings with nationally renowned speakers and wonderful opportunities to network.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Thank you for your support.</a:t>
            </a:r>
          </a:p>
          <a:p>
            <a:r>
              <a:rPr lang="en-US" sz="2400" dirty="0"/>
              <a:t> </a:t>
            </a:r>
          </a:p>
          <a:p>
            <a:endParaRPr lang="en-US" sz="3600" b="1" dirty="0"/>
          </a:p>
          <a:p>
            <a:r>
              <a:rPr lang="en-US" sz="3600" b="1" dirty="0"/>
              <a:t>                </a:t>
            </a:r>
          </a:p>
          <a:p>
            <a:pPr algn="ctr"/>
            <a:endParaRPr lang="en-US" sz="7200" b="1" i="1" dirty="0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524000" y="1"/>
            <a:ext cx="9144000" cy="244475"/>
          </a:xfrm>
          <a:prstGeom prst="rect">
            <a:avLst/>
          </a:prstGeom>
          <a:solidFill>
            <a:srgbClr val="CA18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100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74672" y="609060"/>
            <a:ext cx="2273808" cy="138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5F69FBA-156D-4A34-99FE-33AEF29A27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3203" y="3340862"/>
            <a:ext cx="2275713" cy="15181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3BA2BE-58B3-476C-BF7B-EBF0B9085E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1402" y="427037"/>
            <a:ext cx="3352800" cy="175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28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 xmlns:mv="urn:schemas-microsoft-com:mac:vml">
      <p:transition advClick="0" advTm="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4572</TotalTime>
  <Words>677</Words>
  <Application>Microsoft Office PowerPoint</Application>
  <PresentationFormat>Widescreen</PresentationFormat>
  <Paragraphs>100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Bottorff</dc:creator>
  <cp:lastModifiedBy>Larry Bottorff</cp:lastModifiedBy>
  <cp:revision>49</cp:revision>
  <dcterms:created xsi:type="dcterms:W3CDTF">2021-10-29T18:41:27Z</dcterms:created>
  <dcterms:modified xsi:type="dcterms:W3CDTF">2023-05-05T18:28:03Z</dcterms:modified>
</cp:coreProperties>
</file>